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60" r:id="rId2"/>
    <p:sldId id="287" r:id="rId3"/>
    <p:sldId id="291" r:id="rId4"/>
    <p:sldId id="290" r:id="rId5"/>
  </p:sldIdLst>
  <p:sldSz cx="6858000" cy="9906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edetto D'Autilia" initials="BD" lastIdx="1" clrIdx="0">
    <p:extLst>
      <p:ext uri="{19B8F6BF-5375-455C-9EA6-DF929625EA0E}">
        <p15:presenceInfo xmlns:p15="http://schemas.microsoft.com/office/powerpoint/2012/main" userId="17c8980bc14a2f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9900"/>
    <a:srgbClr val="FF5050"/>
    <a:srgbClr val="CC0066"/>
    <a:srgbClr val="7030A0"/>
    <a:srgbClr val="FF7C80"/>
    <a:srgbClr val="009900"/>
    <a:srgbClr val="7FCC27"/>
    <a:srgbClr val="FF0066"/>
    <a:srgbClr val="006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10" autoAdjust="0"/>
  </p:normalViewPr>
  <p:slideViewPr>
    <p:cSldViewPr snapToGrid="0">
      <p:cViewPr>
        <p:scale>
          <a:sx n="130" d="100"/>
          <a:sy n="130" d="100"/>
        </p:scale>
        <p:origin x="546" y="138"/>
      </p:cViewPr>
      <p:guideLst/>
    </p:cSldViewPr>
  </p:slideViewPr>
  <p:notesTextViewPr>
    <p:cViewPr>
      <p:scale>
        <a:sx n="1" d="1"/>
        <a:sy n="1" d="1"/>
      </p:scale>
      <p:origin x="0" y="0"/>
    </p:cViewPr>
  </p:notesTextViewPr>
  <p:sorterViewPr>
    <p:cViewPr>
      <p:scale>
        <a:sx n="154" d="100"/>
        <a:sy n="154" d="100"/>
      </p:scale>
      <p:origin x="0" y="0"/>
    </p:cViewPr>
  </p:sorterViewPr>
  <p:notesViewPr>
    <p:cSldViewPr snapToGrid="0">
      <p:cViewPr>
        <p:scale>
          <a:sx n="100" d="100"/>
          <a:sy n="100" d="100"/>
        </p:scale>
        <p:origin x="1800" y="1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C7FB96-A9DE-4116-AABD-815772B8FD0D}"/>
              </a:ext>
            </a:extLst>
          </p:cNvPr>
          <p:cNvSpPr>
            <a:spLocks noGrp="1"/>
          </p:cNvSpPr>
          <p:nvPr>
            <p:ph type="hdr" sz="quarter"/>
          </p:nvPr>
        </p:nvSpPr>
        <p:spPr>
          <a:xfrm>
            <a:off x="1" y="0"/>
            <a:ext cx="2984870" cy="502755"/>
          </a:xfrm>
          <a:prstGeom prst="rect">
            <a:avLst/>
          </a:prstGeom>
        </p:spPr>
        <p:txBody>
          <a:bodyPr vert="horz" lIns="94621" tIns="47311" rIns="94621" bIns="47311" rtlCol="0"/>
          <a:lstStyle>
            <a:lvl1pPr algn="l">
              <a:defRPr sz="1200"/>
            </a:lvl1pPr>
          </a:lstStyle>
          <a:p>
            <a:endParaRPr lang="en-GB"/>
          </a:p>
        </p:txBody>
      </p:sp>
      <p:sp>
        <p:nvSpPr>
          <p:cNvPr id="3" name="Date Placeholder 2">
            <a:extLst>
              <a:ext uri="{FF2B5EF4-FFF2-40B4-BE49-F238E27FC236}">
                <a16:creationId xmlns:a16="http://schemas.microsoft.com/office/drawing/2014/main" id="{D4E5F282-D270-49A3-AF7D-18A8D9CE1A1A}"/>
              </a:ext>
            </a:extLst>
          </p:cNvPr>
          <p:cNvSpPr>
            <a:spLocks noGrp="1"/>
          </p:cNvSpPr>
          <p:nvPr>
            <p:ph type="dt" sz="quarter" idx="1"/>
          </p:nvPr>
        </p:nvSpPr>
        <p:spPr>
          <a:xfrm>
            <a:off x="3901698" y="0"/>
            <a:ext cx="2984870" cy="502755"/>
          </a:xfrm>
          <a:prstGeom prst="rect">
            <a:avLst/>
          </a:prstGeom>
        </p:spPr>
        <p:txBody>
          <a:bodyPr vert="horz" lIns="94621" tIns="47311" rIns="94621" bIns="47311" rtlCol="0"/>
          <a:lstStyle>
            <a:lvl1pPr algn="r">
              <a:defRPr sz="1200"/>
            </a:lvl1pPr>
          </a:lstStyle>
          <a:p>
            <a:fld id="{504C82F9-B856-4ABA-9BC0-FB50398CB490}" type="datetimeFigureOut">
              <a:rPr lang="en-GB" smtClean="0"/>
              <a:t>08/05/2025</a:t>
            </a:fld>
            <a:endParaRPr lang="en-GB"/>
          </a:p>
        </p:txBody>
      </p:sp>
      <p:sp>
        <p:nvSpPr>
          <p:cNvPr id="4" name="Footer Placeholder 3">
            <a:extLst>
              <a:ext uri="{FF2B5EF4-FFF2-40B4-BE49-F238E27FC236}">
                <a16:creationId xmlns:a16="http://schemas.microsoft.com/office/drawing/2014/main" id="{8290FF63-0EC4-4D2D-B76E-E2A95E8BFA58}"/>
              </a:ext>
            </a:extLst>
          </p:cNvPr>
          <p:cNvSpPr>
            <a:spLocks noGrp="1"/>
          </p:cNvSpPr>
          <p:nvPr>
            <p:ph type="ftr" sz="quarter" idx="2"/>
          </p:nvPr>
        </p:nvSpPr>
        <p:spPr>
          <a:xfrm>
            <a:off x="1" y="9517553"/>
            <a:ext cx="2984870" cy="502754"/>
          </a:xfrm>
          <a:prstGeom prst="rect">
            <a:avLst/>
          </a:prstGeom>
        </p:spPr>
        <p:txBody>
          <a:bodyPr vert="horz" lIns="94621" tIns="47311" rIns="94621" bIns="47311"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723D1E0-0561-479A-85D5-7EC792EB3688}"/>
              </a:ext>
            </a:extLst>
          </p:cNvPr>
          <p:cNvSpPr>
            <a:spLocks noGrp="1"/>
          </p:cNvSpPr>
          <p:nvPr>
            <p:ph type="sldNum" sz="quarter" idx="3"/>
          </p:nvPr>
        </p:nvSpPr>
        <p:spPr>
          <a:xfrm>
            <a:off x="3901698" y="9517553"/>
            <a:ext cx="2984870" cy="502754"/>
          </a:xfrm>
          <a:prstGeom prst="rect">
            <a:avLst/>
          </a:prstGeom>
        </p:spPr>
        <p:txBody>
          <a:bodyPr vert="horz" lIns="94621" tIns="47311" rIns="94621" bIns="47311" rtlCol="0" anchor="b"/>
          <a:lstStyle>
            <a:lvl1pPr algn="r">
              <a:defRPr sz="1200"/>
            </a:lvl1pPr>
          </a:lstStyle>
          <a:p>
            <a:fld id="{C745D627-F3B8-470E-88D1-71E51E93D768}" type="slidenum">
              <a:rPr lang="en-GB" smtClean="0"/>
              <a:t>‹#›</a:t>
            </a:fld>
            <a:endParaRPr lang="en-GB"/>
          </a:p>
        </p:txBody>
      </p:sp>
    </p:spTree>
    <p:extLst>
      <p:ext uri="{BB962C8B-B14F-4D97-AF65-F5344CB8AC3E}">
        <p14:creationId xmlns:p14="http://schemas.microsoft.com/office/powerpoint/2010/main" val="390658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755"/>
          </a:xfrm>
          <a:prstGeom prst="rect">
            <a:avLst/>
          </a:prstGeom>
        </p:spPr>
        <p:txBody>
          <a:bodyPr vert="horz" lIns="94621" tIns="47311" rIns="94621" bIns="47311" rtlCol="0"/>
          <a:lstStyle>
            <a:lvl1pPr algn="l">
              <a:defRPr sz="1200"/>
            </a:lvl1pPr>
          </a:lstStyle>
          <a:p>
            <a:endParaRPr lang="en-GB"/>
          </a:p>
        </p:txBody>
      </p:sp>
      <p:sp>
        <p:nvSpPr>
          <p:cNvPr id="3" name="Date Placeholder 2"/>
          <p:cNvSpPr>
            <a:spLocks noGrp="1"/>
          </p:cNvSpPr>
          <p:nvPr>
            <p:ph type="dt" idx="1"/>
          </p:nvPr>
        </p:nvSpPr>
        <p:spPr>
          <a:xfrm>
            <a:off x="3901698" y="0"/>
            <a:ext cx="2984870" cy="502755"/>
          </a:xfrm>
          <a:prstGeom prst="rect">
            <a:avLst/>
          </a:prstGeom>
        </p:spPr>
        <p:txBody>
          <a:bodyPr vert="horz" lIns="94621" tIns="47311" rIns="94621" bIns="47311" rtlCol="0"/>
          <a:lstStyle>
            <a:lvl1pPr algn="r">
              <a:defRPr sz="1200"/>
            </a:lvl1pPr>
          </a:lstStyle>
          <a:p>
            <a:fld id="{CB7B2B25-48AA-426C-90C5-0651EB205A58}" type="datetimeFigureOut">
              <a:rPr lang="en-GB" smtClean="0"/>
              <a:t>08/05/2025</a:t>
            </a:fld>
            <a:endParaRPr lang="en-GB"/>
          </a:p>
        </p:txBody>
      </p:sp>
      <p:sp>
        <p:nvSpPr>
          <p:cNvPr id="4" name="Slide Image Placeholder 3"/>
          <p:cNvSpPr>
            <a:spLocks noGrp="1" noRot="1" noChangeAspect="1"/>
          </p:cNvSpPr>
          <p:nvPr>
            <p:ph type="sldImg" idx="2"/>
          </p:nvPr>
        </p:nvSpPr>
        <p:spPr>
          <a:xfrm>
            <a:off x="2273300" y="1250950"/>
            <a:ext cx="2341563" cy="3384550"/>
          </a:xfrm>
          <a:prstGeom prst="rect">
            <a:avLst/>
          </a:prstGeom>
          <a:noFill/>
          <a:ln w="12700">
            <a:solidFill>
              <a:prstClr val="black"/>
            </a:solidFill>
          </a:ln>
        </p:spPr>
        <p:txBody>
          <a:bodyPr vert="horz" lIns="94621" tIns="47311" rIns="94621" bIns="47311" rtlCol="0" anchor="ctr"/>
          <a:lstStyle/>
          <a:p>
            <a:endParaRPr lang="en-GB"/>
          </a:p>
        </p:txBody>
      </p:sp>
      <p:sp>
        <p:nvSpPr>
          <p:cNvPr id="5" name="Notes Placeholder 4"/>
          <p:cNvSpPr>
            <a:spLocks noGrp="1"/>
          </p:cNvSpPr>
          <p:nvPr>
            <p:ph type="body" sz="quarter" idx="3"/>
          </p:nvPr>
        </p:nvSpPr>
        <p:spPr>
          <a:xfrm>
            <a:off x="688817" y="4822271"/>
            <a:ext cx="5510530" cy="3945493"/>
          </a:xfrm>
          <a:prstGeom prst="rect">
            <a:avLst/>
          </a:prstGeom>
        </p:spPr>
        <p:txBody>
          <a:bodyPr vert="horz" lIns="94621" tIns="47311" rIns="94621"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53"/>
            <a:ext cx="2984870" cy="502754"/>
          </a:xfrm>
          <a:prstGeom prst="rect">
            <a:avLst/>
          </a:prstGeom>
        </p:spPr>
        <p:txBody>
          <a:bodyPr vert="horz" lIns="94621" tIns="47311" rIns="94621" bIns="47311"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517553"/>
            <a:ext cx="2984870" cy="502754"/>
          </a:xfrm>
          <a:prstGeom prst="rect">
            <a:avLst/>
          </a:prstGeom>
        </p:spPr>
        <p:txBody>
          <a:bodyPr vert="horz" lIns="94621" tIns="47311" rIns="94621" bIns="47311" rtlCol="0" anchor="b"/>
          <a:lstStyle>
            <a:lvl1pPr algn="r">
              <a:defRPr sz="1200"/>
            </a:lvl1pPr>
          </a:lstStyle>
          <a:p>
            <a:fld id="{2EB4E620-ACFE-431A-8764-FF98CBB90C00}" type="slidenum">
              <a:rPr lang="en-GB" smtClean="0"/>
              <a:t>‹#›</a:t>
            </a:fld>
            <a:endParaRPr lang="en-GB"/>
          </a:p>
        </p:txBody>
      </p:sp>
    </p:spTree>
    <p:extLst>
      <p:ext uri="{BB962C8B-B14F-4D97-AF65-F5344CB8AC3E}">
        <p14:creationId xmlns:p14="http://schemas.microsoft.com/office/powerpoint/2010/main" val="9996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2EB4E620-ACFE-431A-8764-FF98CBB90C00}" type="slidenum">
              <a:rPr lang="en-GB" smtClean="0"/>
              <a:t>1</a:t>
            </a:fld>
            <a:endParaRPr lang="en-GB"/>
          </a:p>
        </p:txBody>
      </p:sp>
    </p:spTree>
    <p:extLst>
      <p:ext uri="{BB962C8B-B14F-4D97-AF65-F5344CB8AC3E}">
        <p14:creationId xmlns:p14="http://schemas.microsoft.com/office/powerpoint/2010/main" val="316795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4E620-ACFE-431A-8764-FF98CBB90C00}" type="slidenum">
              <a:rPr lang="en-GB" smtClean="0"/>
              <a:t>2</a:t>
            </a:fld>
            <a:endParaRPr lang="en-GB"/>
          </a:p>
        </p:txBody>
      </p:sp>
    </p:spTree>
    <p:extLst>
      <p:ext uri="{BB962C8B-B14F-4D97-AF65-F5344CB8AC3E}">
        <p14:creationId xmlns:p14="http://schemas.microsoft.com/office/powerpoint/2010/main" val="173326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2ABF9-1347-2F5C-DF2B-0148F4E56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F03EC-A98D-C716-02E1-CE47391B5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DAD70-7CC6-E4A1-226D-A108EA8069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71B664-4D9C-F816-863F-1C2AD4E58D90}"/>
              </a:ext>
            </a:extLst>
          </p:cNvPr>
          <p:cNvSpPr>
            <a:spLocks noGrp="1"/>
          </p:cNvSpPr>
          <p:nvPr>
            <p:ph type="sldNum" sz="quarter" idx="5"/>
          </p:nvPr>
        </p:nvSpPr>
        <p:spPr/>
        <p:txBody>
          <a:bodyPr/>
          <a:lstStyle/>
          <a:p>
            <a:fld id="{2EB4E620-ACFE-431A-8764-FF98CBB90C00}" type="slidenum">
              <a:rPr lang="en-GB" smtClean="0"/>
              <a:t>3</a:t>
            </a:fld>
            <a:endParaRPr lang="en-GB"/>
          </a:p>
        </p:txBody>
      </p:sp>
    </p:spTree>
    <p:extLst>
      <p:ext uri="{BB962C8B-B14F-4D97-AF65-F5344CB8AC3E}">
        <p14:creationId xmlns:p14="http://schemas.microsoft.com/office/powerpoint/2010/main" val="318859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04BA4-6D5B-C8F4-9C1A-976E09A39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C16-D4DB-C056-988B-0A244DF3C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F85E9-C50B-FF1E-14DF-128F0D97AF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258A72-F033-753E-E09E-A16C7461D2F6}"/>
              </a:ext>
            </a:extLst>
          </p:cNvPr>
          <p:cNvSpPr>
            <a:spLocks noGrp="1"/>
          </p:cNvSpPr>
          <p:nvPr>
            <p:ph type="sldNum" sz="quarter" idx="5"/>
          </p:nvPr>
        </p:nvSpPr>
        <p:spPr/>
        <p:txBody>
          <a:bodyPr/>
          <a:lstStyle/>
          <a:p>
            <a:fld id="{2EB4E620-ACFE-431A-8764-FF98CBB90C00}" type="slidenum">
              <a:rPr lang="en-GB" smtClean="0"/>
              <a:t>4</a:t>
            </a:fld>
            <a:endParaRPr lang="en-GB"/>
          </a:p>
        </p:txBody>
      </p:sp>
    </p:spTree>
    <p:extLst>
      <p:ext uri="{BB962C8B-B14F-4D97-AF65-F5344CB8AC3E}">
        <p14:creationId xmlns:p14="http://schemas.microsoft.com/office/powerpoint/2010/main" val="429224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45045"/>
            <a:ext cx="5829300" cy="3448756"/>
          </a:xfrm>
          <a:prstGeom prst="rect">
            <a:avLst/>
          </a:prstGeo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59641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7601" y="14667"/>
            <a:ext cx="3322590" cy="142422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392298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160949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601" y="14667"/>
            <a:ext cx="3322590" cy="142422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353494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300076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601" y="14667"/>
            <a:ext cx="3322590" cy="142422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75815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10402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601" y="14667"/>
            <a:ext cx="3322590" cy="142422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165925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45903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133427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BBE385-B88E-41C8-943A-385DE954BDD7}" type="datetimeFigureOut">
              <a:rPr lang="en-GB" smtClean="0"/>
              <a:t>08/05/2025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A054E3-39B3-4EF2-9C5C-E790CA676887}" type="slidenum">
              <a:rPr lang="en-GB" smtClean="0"/>
              <a:t>‹#›</a:t>
            </a:fld>
            <a:endParaRPr lang="en-GB" dirty="0"/>
          </a:p>
        </p:txBody>
      </p:sp>
    </p:spTree>
    <p:extLst>
      <p:ext uri="{BB962C8B-B14F-4D97-AF65-F5344CB8AC3E}">
        <p14:creationId xmlns:p14="http://schemas.microsoft.com/office/powerpoint/2010/main" val="143246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E4CD4-D87B-498E-81B4-1C5246A3D0A5}"/>
              </a:ext>
            </a:extLst>
          </p:cNvPr>
          <p:cNvSpPr/>
          <p:nvPr userDrawn="1"/>
        </p:nvSpPr>
        <p:spPr>
          <a:xfrm>
            <a:off x="0" y="0"/>
            <a:ext cx="6857999" cy="1258645"/>
          </a:xfrm>
          <a:prstGeom prst="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3BBE385-B88E-41C8-943A-385DE954BDD7}" type="datetimeFigureOut">
              <a:rPr lang="en-GB" smtClean="0"/>
              <a:t>08/05/2025</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A054E3-39B3-4EF2-9C5C-E790CA676887}" type="slidenum">
              <a:rPr lang="en-GB" smtClean="0"/>
              <a:t>‹#›</a:t>
            </a:fld>
            <a:endParaRPr lang="en-GB" dirty="0"/>
          </a:p>
        </p:txBody>
      </p:sp>
      <p:sp>
        <p:nvSpPr>
          <p:cNvPr id="9" name="TextBox 8">
            <a:extLst>
              <a:ext uri="{FF2B5EF4-FFF2-40B4-BE49-F238E27FC236}">
                <a16:creationId xmlns:a16="http://schemas.microsoft.com/office/drawing/2014/main" id="{1F34C435-E400-4478-8B8D-7710D88F38E9}"/>
              </a:ext>
            </a:extLst>
          </p:cNvPr>
          <p:cNvSpPr txBox="1"/>
          <p:nvPr userDrawn="1"/>
        </p:nvSpPr>
        <p:spPr>
          <a:xfrm>
            <a:off x="1109016" y="46386"/>
            <a:ext cx="4638492" cy="2108269"/>
          </a:xfrm>
          <a:prstGeom prst="rect">
            <a:avLst/>
          </a:prstGeom>
          <a:noFill/>
        </p:spPr>
        <p:txBody>
          <a:bodyPr wrap="square">
            <a:spAutoFit/>
          </a:bodyPr>
          <a:lstStyle/>
          <a:p>
            <a:pPr algn="ctr"/>
            <a:r>
              <a:rPr lang="en-GB" sz="1600" b="1" dirty="0">
                <a:solidFill>
                  <a:schemeClr val="tx1"/>
                </a:solidFill>
                <a:latin typeface="Georgia Pro" panose="02040502050405020303" pitchFamily="18" charset="0"/>
              </a:rPr>
              <a:t>Catholic Cluster of Blessed Peter Wright</a:t>
            </a:r>
          </a:p>
          <a:p>
            <a:pPr algn="ctr"/>
            <a:r>
              <a:rPr lang="en-GB" sz="900" b="0" dirty="0">
                <a:solidFill>
                  <a:schemeClr val="tx1"/>
                </a:solidFill>
                <a:latin typeface="Georgia Pro" panose="02040502050405020303" pitchFamily="18" charset="0"/>
              </a:rPr>
              <a:t>Comprising the two parishes of:</a:t>
            </a:r>
          </a:p>
          <a:p>
            <a:pPr algn="ctr"/>
            <a:r>
              <a:rPr lang="en-GB" sz="950" b="1" dirty="0">
                <a:solidFill>
                  <a:schemeClr val="tx1"/>
                </a:solidFill>
                <a:latin typeface="Georgia Pro" panose="02040502050405020303" pitchFamily="18" charset="0"/>
              </a:rPr>
              <a:t>Most Holy Name of Jesus, </a:t>
            </a:r>
            <a:r>
              <a:rPr lang="en-GB" sz="950" b="0" i="0" dirty="0">
                <a:solidFill>
                  <a:schemeClr val="tx1"/>
                </a:solidFill>
                <a:latin typeface="Georgia Pro" panose="02040502050405020303" pitchFamily="18" charset="0"/>
              </a:rPr>
              <a:t>Oundle</a:t>
            </a:r>
            <a:r>
              <a:rPr lang="en-GB" sz="950" b="0" dirty="0">
                <a:solidFill>
                  <a:schemeClr val="tx1"/>
                </a:solidFill>
                <a:latin typeface="Georgia Pro" panose="02040502050405020303" pitchFamily="18" charset="0"/>
              </a:rPr>
              <a:t>      &amp;      </a:t>
            </a:r>
            <a:r>
              <a:rPr lang="en-GB" sz="950" b="1" dirty="0">
                <a:solidFill>
                  <a:schemeClr val="tx1"/>
                </a:solidFill>
                <a:latin typeface="Georgia Pro" panose="02040502050405020303" pitchFamily="18" charset="0"/>
              </a:rPr>
              <a:t>St Paul the Apostle, </a:t>
            </a:r>
            <a:r>
              <a:rPr lang="en-GB" sz="950" b="0" dirty="0">
                <a:solidFill>
                  <a:schemeClr val="tx1"/>
                </a:solidFill>
                <a:latin typeface="Georgia Pro" panose="02040502050405020303" pitchFamily="18" charset="0"/>
              </a:rPr>
              <a:t>Thrapston</a:t>
            </a:r>
            <a:r>
              <a:rPr lang="en-GB" sz="950" b="1" dirty="0">
                <a:solidFill>
                  <a:schemeClr val="tx1"/>
                </a:solidFill>
                <a:latin typeface="Georgia Pro" panose="02040502050405020303" pitchFamily="18" charset="0"/>
              </a:rPr>
              <a:t> </a:t>
            </a:r>
          </a:p>
          <a:p>
            <a:pPr algn="ctr"/>
            <a:r>
              <a:rPr lang="en-GB" sz="950" b="0" dirty="0">
                <a:solidFill>
                  <a:schemeClr val="tx1"/>
                </a:solidFill>
                <a:latin typeface="Georgia Pro" panose="02040502050405020303" pitchFamily="18" charset="0"/>
              </a:rPr>
              <a:t>with the Mass centre at the chapel of  </a:t>
            </a:r>
            <a:r>
              <a:rPr lang="en-GB" sz="950" b="1" dirty="0">
                <a:solidFill>
                  <a:schemeClr val="tx1"/>
                </a:solidFill>
                <a:latin typeface="Georgia Pro" panose="02040502050405020303" pitchFamily="18" charset="0"/>
              </a:rPr>
              <a:t>St Thomas More,</a:t>
            </a:r>
            <a:r>
              <a:rPr lang="en-GB" sz="950" b="0" dirty="0">
                <a:solidFill>
                  <a:schemeClr val="tx1"/>
                </a:solidFill>
                <a:latin typeface="Georgia Pro" panose="02040502050405020303" pitchFamily="18" charset="0"/>
              </a:rPr>
              <a:t> Raunds                                                 </a:t>
            </a:r>
          </a:p>
          <a:p>
            <a:pPr algn="ctr"/>
            <a:endParaRPr lang="en-GB" sz="300" b="0" dirty="0">
              <a:solidFill>
                <a:schemeClr val="tx1"/>
              </a:solidFill>
            </a:endParaRPr>
          </a:p>
          <a:p>
            <a:pPr algn="ctr"/>
            <a:r>
              <a:rPr lang="en-GB" sz="1050" b="1" dirty="0">
                <a:solidFill>
                  <a:schemeClr val="tx1"/>
                </a:solidFill>
              </a:rPr>
              <a:t>Office: </a:t>
            </a:r>
            <a:r>
              <a:rPr kumimoji="0" lang="en-GB" sz="9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2 St Paul’s Gardens, Thrapston, NN14 4FE  -  </a:t>
            </a:r>
            <a:r>
              <a:rPr kumimoji="0" lang="fr-FR" sz="9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01832 617 050  www.eastnorthantscatholic.uk   -   parish.eastnorthants@northamptondiocese.org</a:t>
            </a:r>
          </a:p>
          <a:p>
            <a:endParaRPr kumimoji="0" lang="fr-FR" sz="9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p>
            <a:endParaRPr kumimoji="0" lang="fr-FR" sz="9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p>
            <a:endParaRPr kumimoji="0" lang="fr-FR" sz="9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p>
            <a:endParaRPr kumimoji="0" lang="fr-FR" sz="9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p>
            <a:endParaRPr lang="en-GB" sz="1050" b="0" dirty="0">
              <a:solidFill>
                <a:schemeClr val="tx1"/>
              </a:solidFill>
            </a:endParaRPr>
          </a:p>
          <a:p>
            <a:endParaRPr lang="en-GB" dirty="0">
              <a:solidFill>
                <a:schemeClr val="tx1"/>
              </a:solidFill>
            </a:endParaRPr>
          </a:p>
        </p:txBody>
      </p:sp>
      <p:pic>
        <p:nvPicPr>
          <p:cNvPr id="11" name="Picture 10" descr="A black and white symbol&#10;&#10;Description automatically generated">
            <a:extLst>
              <a:ext uri="{FF2B5EF4-FFF2-40B4-BE49-F238E27FC236}">
                <a16:creationId xmlns:a16="http://schemas.microsoft.com/office/drawing/2014/main" id="{4388425A-5B6A-BE4F-FC47-460AFE7DA0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801" y="159460"/>
            <a:ext cx="1055977" cy="939723"/>
          </a:xfrm>
          <a:prstGeom prst="rect">
            <a:avLst/>
          </a:prstGeom>
        </p:spPr>
      </p:pic>
      <p:pic>
        <p:nvPicPr>
          <p:cNvPr id="10" name="Picture 9" descr="A person holding a wine glass&#10;&#10;Description automatically generated">
            <a:extLst>
              <a:ext uri="{FF2B5EF4-FFF2-40B4-BE49-F238E27FC236}">
                <a16:creationId xmlns:a16="http://schemas.microsoft.com/office/drawing/2014/main" id="{A14BCD20-D56A-21D1-27D7-4D7FF1D4DABC}"/>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9000" contrast="-4000"/>
                    </a14:imgEffect>
                  </a14:imgLayer>
                </a14:imgProps>
              </a:ext>
              <a:ext uri="{28A0092B-C50C-407E-A947-70E740481C1C}">
                <a14:useLocalDpi xmlns:a14="http://schemas.microsoft.com/office/drawing/2010/main" val="0"/>
              </a:ext>
            </a:extLst>
          </a:blip>
          <a:srcRect r="12160" b="46851"/>
          <a:stretch/>
        </p:blipFill>
        <p:spPr>
          <a:xfrm>
            <a:off x="5747507" y="113738"/>
            <a:ext cx="1052692" cy="1031165"/>
          </a:xfrm>
          <a:prstGeom prst="rect">
            <a:avLst/>
          </a:prstGeom>
        </p:spPr>
      </p:pic>
    </p:spTree>
    <p:extLst>
      <p:ext uri="{BB962C8B-B14F-4D97-AF65-F5344CB8AC3E}">
        <p14:creationId xmlns:p14="http://schemas.microsoft.com/office/powerpoint/2010/main" val="3053511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1400" b="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orthamptondiocese.org/news/" TargetMode="Externa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aspar.church/me?ID=56072" TargetMode="External"/><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hyperlink" Target="https://northamptondiocese.org/jubilee-2025/" TargetMode="External"/><Relationship Id="rId4" Type="http://schemas.openxmlformats.org/officeDocument/2006/relationships/hyperlink" Target="http://www.caspar.church/me?ID=56088" TargetMode="External"/><Relationship Id="rId9" Type="http://schemas.openxmlformats.org/officeDocument/2006/relationships/hyperlink" Target="mailto:support@caspar.chur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mailto:franthony.brennan@northamptondiocese.org" TargetMode="External"/><Relationship Id="rId3" Type="http://schemas.openxmlformats.org/officeDocument/2006/relationships/image" Target="../media/image9.png"/><Relationship Id="rId7" Type="http://schemas.openxmlformats.org/officeDocument/2006/relationships/hyperlink" Target="https://www.google.com/url?q=https://www.schoolstriathlon.org/e/oundle-school-schools-triathlon-7474&amp;source=gmail-imap&amp;ust=1747253409000000&amp;usg=AOvVaw0YWKyyRyK_nbiFErLUguq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ElNfiLCLb7g" TargetMode="External"/><Relationship Id="rId11" Type="http://schemas.openxmlformats.org/officeDocument/2006/relationships/hyperlink" Target="https://www.google.com/url?q=https://northamptondiocese.org/courses/&amp;source=gmail-imap&amp;ust=1747199549000000&amp;usg=AOvVaw0oqlPPBlGs-j4C8W9VhIQa" TargetMode="External"/><Relationship Id="rId5" Type="http://schemas.openxmlformats.org/officeDocument/2006/relationships/image" Target="../media/image10.jpg"/><Relationship Id="rId10" Type="http://schemas.openxmlformats.org/officeDocument/2006/relationships/hyperlink" Target="https://northamptondiocese.org/policies/" TargetMode="External"/><Relationship Id="rId4" Type="http://schemas.openxmlformats.org/officeDocument/2006/relationships/hyperlink" Target="mailto:svp140512@gmail.com" TargetMode="External"/><Relationship Id="rId9" Type="http://schemas.openxmlformats.org/officeDocument/2006/relationships/hyperlink" Target="https://catholicsafeguarding.org.uk/resources/national-safeguarding-polic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bethant@svp.org.uk" TargetMode="External"/><Relationship Id="rId13" Type="http://schemas.openxmlformats.org/officeDocument/2006/relationships/hyperlink" Target="http://www.aquinas101.thomisticinstitute.org/" TargetMode="External"/><Relationship Id="rId3" Type="http://schemas.openxmlformats.org/officeDocument/2006/relationships/hyperlink" Target="https://northamptondiocese.org/life-in-the-spirit-seminars-2025/" TargetMode="External"/><Relationship Id="rId7" Type="http://schemas.openxmlformats.org/officeDocument/2006/relationships/hyperlink" Target="https://christianheritagecentre.com/events/unveiled-faces/" TargetMode="External"/><Relationship Id="rId12" Type="http://schemas.openxmlformats.org/officeDocument/2006/relationships/hyperlink" Target="mailto:summerschool@ssg.org.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hristianheritagecentre.com/events/called-to-love/" TargetMode="External"/><Relationship Id="rId11" Type="http://schemas.openxmlformats.org/officeDocument/2006/relationships/hyperlink" Target="https://www.google.com/url?q=https://www.ssg.org.uk/&amp;source=gmail-imap&amp;ust=1746632481000000&amp;usg=AOvVaw2Q5qIqafxZSh-VVDi7ND8U" TargetMode="External"/><Relationship Id="rId5" Type="http://schemas.openxmlformats.org/officeDocument/2006/relationships/hyperlink" Target="https://www.google.com/url?q=https://praycardinal.com&amp;source=gmail-imap&amp;ust=1746632481000000&amp;usg=AOvVaw0Ld1hR6zbhV8swBNGrhhvb" TargetMode="External"/><Relationship Id="rId10" Type="http://schemas.openxmlformats.org/officeDocument/2006/relationships/hyperlink" Target="http://www.webelievefestival.com/" TargetMode="External"/><Relationship Id="rId4" Type="http://schemas.openxmlformats.org/officeDocument/2006/relationships/hyperlink" Target="mailto:deaconmichael.fleming@northamptondiocese.org" TargetMode="External"/><Relationship Id="rId9" Type="http://schemas.openxmlformats.org/officeDocument/2006/relationships/hyperlink" Target="https://www.google.com/url?q=http://nymo.org/d-summer&amp;source=gmail-imap&amp;ust=1746632481000000&amp;usg=AOvVaw1e-ExNkQ9RCcz8_FEAYkW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EDC77D-D1C7-FF6B-402B-E498F3B1DD42}"/>
              </a:ext>
            </a:extLst>
          </p:cNvPr>
          <p:cNvSpPr txBox="1"/>
          <p:nvPr/>
        </p:nvSpPr>
        <p:spPr>
          <a:xfrm>
            <a:off x="4064552" y="1255256"/>
            <a:ext cx="2409110" cy="369332"/>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err="1">
                <a:ln>
                  <a:noFill/>
                </a:ln>
                <a:solidFill>
                  <a:srgbClr val="000000"/>
                </a:solidFill>
                <a:effectLst/>
                <a:uLnTx/>
                <a:uFillTx/>
                <a:latin typeface="Lucida Calligraphy" panose="03010101010101010101" pitchFamily="66" charset="0"/>
              </a:rPr>
              <a:t>Habemus</a:t>
            </a:r>
            <a:r>
              <a:rPr kumimoji="0" lang="en-GB" b="1" i="0" u="none" strike="noStrike" kern="1200" cap="none" spc="0" normalizeH="0" baseline="0" noProof="0" dirty="0">
                <a:ln>
                  <a:noFill/>
                </a:ln>
                <a:solidFill>
                  <a:srgbClr val="000000"/>
                </a:solidFill>
                <a:effectLst/>
                <a:uLnTx/>
                <a:uFillTx/>
                <a:latin typeface="Lucida Calligraphy" panose="03010101010101010101" pitchFamily="66" charset="0"/>
              </a:rPr>
              <a:t> </a:t>
            </a:r>
            <a:r>
              <a:rPr kumimoji="0" lang="en-GB" b="1" i="0" u="none" strike="noStrike" kern="1200" cap="none" spc="0" normalizeH="0" baseline="0" noProof="0" dirty="0" err="1">
                <a:ln>
                  <a:noFill/>
                </a:ln>
                <a:solidFill>
                  <a:srgbClr val="000000"/>
                </a:solidFill>
                <a:effectLst/>
                <a:uLnTx/>
                <a:uFillTx/>
                <a:latin typeface="Lucida Calligraphy" panose="03010101010101010101" pitchFamily="66" charset="0"/>
              </a:rPr>
              <a:t>Papam</a:t>
            </a:r>
            <a:r>
              <a:rPr kumimoji="0" lang="en-GB" b="1" i="0" u="none" strike="noStrike" kern="1200" cap="none" spc="0" normalizeH="0" baseline="0" noProof="0" dirty="0">
                <a:ln>
                  <a:noFill/>
                </a:ln>
                <a:solidFill>
                  <a:srgbClr val="000000"/>
                </a:solidFill>
                <a:effectLst/>
                <a:uLnTx/>
                <a:uFillTx/>
                <a:latin typeface="Lucida Calligraphy" panose="03010101010101010101" pitchFamily="66" charset="0"/>
              </a:rPr>
              <a:t>!</a:t>
            </a:r>
          </a:p>
        </p:txBody>
      </p:sp>
      <p:sp>
        <p:nvSpPr>
          <p:cNvPr id="2" name="Casella di testo 2">
            <a:extLst>
              <a:ext uri="{FF2B5EF4-FFF2-40B4-BE49-F238E27FC236}">
                <a16:creationId xmlns:a16="http://schemas.microsoft.com/office/drawing/2014/main" id="{B9DEACAE-C72C-7587-120C-9E0825A514B3}"/>
              </a:ext>
            </a:extLst>
          </p:cNvPr>
          <p:cNvSpPr txBox="1">
            <a:spLocks noChangeArrowheads="1"/>
          </p:cNvSpPr>
          <p:nvPr/>
        </p:nvSpPr>
        <p:spPr bwMode="auto">
          <a:xfrm>
            <a:off x="101003" y="1333797"/>
            <a:ext cx="3611103" cy="4184469"/>
          </a:xfrm>
          <a:prstGeom prst="rect">
            <a:avLst/>
          </a:prstGeom>
          <a:solidFill>
            <a:srgbClr val="FFFFFF"/>
          </a:solidFill>
          <a:ln w="25400">
            <a:solidFill>
              <a:srgbClr val="CC99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C9900"/>
                </a:solidFill>
                <a:effectLst/>
                <a:uLnTx/>
                <a:uFillTx/>
                <a:latin typeface="Calibri" panose="020F0502020204030204"/>
                <a:ea typeface="Times New Roman" panose="02020603050405020304" pitchFamily="18" charset="0"/>
                <a:cs typeface="Helvetica" panose="020B0604020202020204" pitchFamily="34" charset="0"/>
              </a:rPr>
              <a:t>Sunday 11</a:t>
            </a:r>
            <a:r>
              <a:rPr kumimoji="0" lang="en-GB" sz="1400" b="1" i="0" u="none" strike="noStrike" kern="1200" cap="none" spc="0" normalizeH="0" baseline="30000" noProof="0" dirty="0">
                <a:ln>
                  <a:noFill/>
                </a:ln>
                <a:solidFill>
                  <a:srgbClr val="CC9900"/>
                </a:solidFill>
                <a:effectLst/>
                <a:uLnTx/>
                <a:uFillTx/>
                <a:latin typeface="Calibri" panose="020F0502020204030204"/>
                <a:ea typeface="Times New Roman" panose="02020603050405020304" pitchFamily="18" charset="0"/>
                <a:cs typeface="Helvetica" panose="020B0604020202020204" pitchFamily="34" charset="0"/>
              </a:rPr>
              <a:t>th</a:t>
            </a:r>
            <a:r>
              <a:rPr kumimoji="0" lang="en-GB" sz="1400" b="1" i="0" u="none" strike="noStrike" kern="1200" cap="none" spc="0" normalizeH="0" baseline="0" noProof="0" dirty="0">
                <a:ln>
                  <a:noFill/>
                </a:ln>
                <a:solidFill>
                  <a:srgbClr val="CC9900"/>
                </a:solidFill>
                <a:effectLst/>
                <a:uLnTx/>
                <a:uFillTx/>
                <a:latin typeface="Calibri" panose="020F0502020204030204"/>
                <a:ea typeface="Times New Roman" panose="02020603050405020304" pitchFamily="18" charset="0"/>
                <a:cs typeface="Helvetica" panose="020B0604020202020204" pitchFamily="34" charset="0"/>
              </a:rPr>
              <a:t> May 2025</a:t>
            </a:r>
            <a:endParaRPr kumimoji="0" lang="en-GB" sz="1200" b="1" i="0" u="none" strike="noStrike" kern="1200" cap="none" spc="0" normalizeH="0" baseline="0" noProof="0" dirty="0">
              <a:ln>
                <a:noFill/>
              </a:ln>
              <a:solidFill>
                <a:srgbClr val="CC9900"/>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solidFill>
                  <a:srgbClr val="CC9900"/>
                </a:solidFill>
                <a:latin typeface="Calibri" panose="020F0502020204030204"/>
                <a:ea typeface="Times New Roman" panose="02020603050405020304" pitchFamily="18" charset="0"/>
                <a:cs typeface="Helvetica" panose="020B0604020202020204" pitchFamily="34" charset="0"/>
              </a:rPr>
              <a:t>IV </a:t>
            </a:r>
            <a:r>
              <a:rPr kumimoji="0" lang="en-GB" sz="1400" b="1" u="none" strike="noStrike" kern="1200" cap="none" spc="0" normalizeH="0" baseline="0" noProof="0" dirty="0">
                <a:ln>
                  <a:noFill/>
                </a:ln>
                <a:solidFill>
                  <a:srgbClr val="CC9900"/>
                </a:solidFill>
                <a:effectLst/>
                <a:uLnTx/>
                <a:uFillTx/>
                <a:latin typeface="Calibri" panose="020F0502020204030204"/>
                <a:ea typeface="Times New Roman" panose="02020603050405020304" pitchFamily="18" charset="0"/>
                <a:cs typeface="Helvetica" panose="020B0604020202020204" pitchFamily="34" charset="0"/>
              </a:rPr>
              <a:t>Sunday of Easter – Good Shepherd Sunday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World Day of Prayer for Vocations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Liturgical Colour: </a:t>
            </a:r>
            <a:r>
              <a:rPr lang="en-GB" sz="1050" b="1" dirty="0">
                <a:solidFill>
                  <a:srgbClr val="CC9900"/>
                </a:solidFill>
                <a:latin typeface="Calibri" panose="020F0502020204030204"/>
                <a:ea typeface="Times New Roman" panose="02020603050405020304" pitchFamily="18" charset="0"/>
                <a:cs typeface="Helvetica" panose="020B0604020202020204" pitchFamily="34" charset="0"/>
              </a:rPr>
              <a:t>WHITE</a:t>
            </a:r>
            <a:endParaRPr lang="en-GB" sz="300" b="1" dirty="0">
              <a:latin typeface="Calibri" panose="020F0502020204030204"/>
              <a:ea typeface="Times New Roman" panose="02020603050405020304" pitchFamily="18"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panose="020F0502020204030204"/>
                <a:ea typeface="+mn-ea"/>
                <a:cs typeface="+mn-cs"/>
              </a:rPr>
              <a:t>Second Collection - Diocesan Priests Training Fund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00" b="1" dirty="0">
              <a:solidFill>
                <a:prstClr val="black"/>
              </a:solidFill>
              <a:latin typeface="Calibri" panose="020F0502020204030204"/>
              <a:ea typeface="Times New Roman" panose="02020603050405020304" pitchFamily="18"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5:00pm(Sat)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(STM)</a:t>
            </a: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Vigil Holy Mass</a:t>
            </a:r>
            <a:r>
              <a:rPr lang="en-GB" sz="1050" dirty="0">
                <a:solidFill>
                  <a:prstClr val="black"/>
                </a:solidFill>
                <a:latin typeface="Calibri" panose="020F0502020204030204"/>
                <a:ea typeface="Times New Roman" panose="02020603050405020304" pitchFamily="18" charset="0"/>
                <a:cs typeface="Helvetica" panose="020B0604020202020204" pitchFamily="34" charset="0"/>
              </a:rPr>
              <a:t>     </a:t>
            </a:r>
            <a:r>
              <a:rPr kumimoji="0" lang="en-GB" sz="800" b="0" i="1"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rPr>
              <a:t>(Jacqui </a:t>
            </a:r>
            <a:r>
              <a:rPr kumimoji="0" lang="en-GB" sz="800" b="0" i="1" u="none" strike="noStrike" kern="1200" cap="none" spc="0" normalizeH="0" baseline="0" noProof="0" dirty="0" err="1">
                <a:ln>
                  <a:noFill/>
                </a:ln>
                <a:effectLst/>
                <a:uLnTx/>
                <a:uFillTx/>
                <a:latin typeface="Calibri" panose="020F0502020204030204"/>
                <a:ea typeface="Times New Roman" panose="02020603050405020304" pitchFamily="18" charset="0"/>
                <a:cs typeface="Helvetica" panose="020B0604020202020204" pitchFamily="34" charset="0"/>
              </a:rPr>
              <a:t>Gudge</a:t>
            </a:r>
            <a:r>
              <a:rPr kumimoji="0" lang="en-GB" sz="800" b="0" i="1"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rPr>
              <a:t> RIP)</a:t>
            </a:r>
            <a:endParaRPr kumimoji="0" lang="en-GB" sz="500" b="0" i="1"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9:15am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(MHNJ)       </a:t>
            </a: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Holy Mass 	        </a:t>
            </a:r>
            <a:r>
              <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(Pro populo)</a:t>
            </a:r>
            <a:endParaRPr kumimoji="0" lang="en-GB" sz="500" b="0" i="1"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11:00am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(SPA)</a:t>
            </a: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Holy Mass	        </a:t>
            </a:r>
            <a:r>
              <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a:t>
            </a:r>
            <a:r>
              <a:rPr kumimoji="0" lang="en-GB" sz="800" b="0" i="1"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rPr>
              <a:t>Hettie  O’Brien RIP)</a:t>
            </a:r>
            <a:endParaRPr kumimoji="0" lang="en-GB" sz="500" b="0" i="1"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Rest of the Week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Monday (SPA) </a:t>
            </a:r>
            <a:r>
              <a:rPr kumimoji="0" lang="en-GB" sz="105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Memorial </a:t>
            </a:r>
            <a:r>
              <a:rPr kumimoji="0" lang="en-GB" sz="1050" b="0" i="1" u="none" strike="noStrike" kern="1200" cap="none" spc="0" normalizeH="0" baseline="0" noProof="0" dirty="0">
                <a:ln>
                  <a:noFill/>
                </a:ln>
                <a:effectLst/>
                <a:uLnTx/>
                <a:uFillTx/>
                <a:latin typeface="Calibri" panose="020F0502020204030204"/>
                <a:ea typeface="Times New Roman" panose="02020603050405020304" pitchFamily="18" charset="0"/>
                <a:cs typeface="Helvetica" panose="020B0604020202020204" pitchFamily="34" charset="0"/>
              </a:rPr>
              <a:t>of Ss Nereus &amp; Achilleus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10:00am 	Holy Mass	</a:t>
            </a:r>
            <a:r>
              <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(Fr Stephen McGuinnes RIP)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Tuesday (SPA) </a:t>
            </a:r>
            <a:r>
              <a:rPr lang="en-GB" sz="1050" i="1" dirty="0">
                <a:solidFill>
                  <a:prstClr val="black"/>
                </a:solidFill>
                <a:latin typeface="Calibri" panose="020F0502020204030204"/>
              </a:rPr>
              <a:t>Memorial of Our Lady of Fátima</a:t>
            </a:r>
            <a:endParaRPr kumimoji="0" lang="en-GB"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09:00am 	Holy Mass 	</a:t>
            </a:r>
            <a:r>
              <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endParaRPr kumimoji="0" lang="en-GB" sz="105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Thursday (SPA) </a:t>
            </a:r>
            <a:r>
              <a:rPr kumimoji="0" lang="en-GB" sz="1050" b="0" i="1" u="none" strike="noStrike" kern="1200" cap="none" spc="0" normalizeH="0" baseline="0" noProof="0" dirty="0">
                <a:ln>
                  <a:noFill/>
                </a:ln>
                <a:solidFill>
                  <a:prstClr val="black"/>
                </a:solidFill>
                <a:effectLst/>
                <a:uLnTx/>
                <a:uFillTx/>
                <a:latin typeface="Calibri" panose="020F0502020204030204"/>
                <a:ea typeface="+mn-ea"/>
                <a:cs typeface="+mn-cs"/>
              </a:rPr>
              <a:t>Feria of Easter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10:00am 	Holy Mass followed by </a:t>
            </a: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Holy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10:30-11:15am 	</a:t>
            </a: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CONFESSIONS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Friday 	 (MHNJ) </a:t>
            </a:r>
            <a:r>
              <a:rPr lang="en-GB" sz="1050" b="1" dirty="0">
                <a:solidFill>
                  <a:prstClr val="black"/>
                </a:solidFill>
                <a:latin typeface="Calibri" panose="020F0502020204030204"/>
                <a:ea typeface="Times New Roman" panose="02020603050405020304" pitchFamily="18" charset="0"/>
                <a:cs typeface="Helvetica" panose="020B0604020202020204" pitchFamily="34" charset="0"/>
              </a:rPr>
              <a:t> </a:t>
            </a:r>
            <a:r>
              <a:rPr kumimoji="0" lang="en-GB" sz="105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Feria of Easter</a:t>
            </a:r>
            <a:r>
              <a:rPr kumimoji="0" lang="en-GB" sz="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10:00am </a:t>
            </a:r>
            <a:r>
              <a:rPr lang="en-GB" sz="1050" b="1" dirty="0">
                <a:solidFill>
                  <a:prstClr val="black"/>
                </a:solidFill>
                <a:latin typeface="Calibri" panose="020F0502020204030204"/>
                <a:cs typeface="Helvetica" panose="020B0604020202020204" pitchFamily="34" charset="0"/>
              </a:rPr>
              <a:t>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Holy Mass followed by </a:t>
            </a: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CONFESSIONS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Saturday (SPA)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10:30-11:00am	</a:t>
            </a:r>
            <a:r>
              <a:rPr kumimoji="0" lang="en-GB" sz="105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CONFESSIONS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CONFESSIONS: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Helvetica" panose="020B0604020202020204" pitchFamily="34" charset="0"/>
              </a:rPr>
              <a:t>As advertised above or by appointment</a:t>
            </a:r>
            <a:endParaRPr kumimoji="0" lang="en-GB" sz="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MHNJ:</a:t>
            </a:r>
            <a:r>
              <a:rPr kumimoji="0" lang="en-GB"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9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Most Holy Name of Jesus church</a:t>
            </a:r>
            <a:r>
              <a:rPr kumimoji="0" lang="en-GB"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OUNDLE</a:t>
            </a:r>
            <a:r>
              <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SPA:</a:t>
            </a:r>
            <a:r>
              <a:rPr kumimoji="0" lang="en-GB"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9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St Paul the Apostle church,</a:t>
            </a:r>
            <a:r>
              <a:rPr kumimoji="0" lang="en-GB" sz="1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THRAPSTON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STM:</a:t>
            </a:r>
            <a:r>
              <a:rPr kumimoji="0" lang="en-GB"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a:t>
            </a:r>
            <a:r>
              <a:rPr kumimoji="0" lang="en-GB" sz="9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St Thomas More chapel</a:t>
            </a:r>
            <a:r>
              <a:rPr kumimoji="0" lang="en-GB"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rPr>
              <a:t>, RAUNDS</a:t>
            </a:r>
            <a:endPar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dirty="0">
              <a:solidFill>
                <a:srgbClr val="00B050"/>
              </a:solidFill>
              <a:latin typeface="Calibri" panose="020F0502020204030204"/>
              <a:ea typeface="Times New Roman" panose="02020603050405020304" pitchFamily="18" charset="0"/>
              <a:cs typeface="Helvetica" panose="020B0604020202020204" pitchFamily="34" charset="0"/>
            </a:endParaRPr>
          </a:p>
        </p:txBody>
      </p:sp>
      <p:grpSp>
        <p:nvGrpSpPr>
          <p:cNvPr id="10" name="Group 9">
            <a:extLst>
              <a:ext uri="{FF2B5EF4-FFF2-40B4-BE49-F238E27FC236}">
                <a16:creationId xmlns:a16="http://schemas.microsoft.com/office/drawing/2014/main" id="{55F89947-E4FD-B9CF-AC12-74783C3D328B}"/>
              </a:ext>
            </a:extLst>
          </p:cNvPr>
          <p:cNvGrpSpPr/>
          <p:nvPr/>
        </p:nvGrpSpPr>
        <p:grpSpPr>
          <a:xfrm>
            <a:off x="3771988" y="4873672"/>
            <a:ext cx="3006306" cy="2196000"/>
            <a:chOff x="3813455" y="3849318"/>
            <a:chExt cx="3006306" cy="2422109"/>
          </a:xfrm>
        </p:grpSpPr>
        <p:sp>
          <p:nvSpPr>
            <p:cNvPr id="14" name="TextBox 13">
              <a:extLst>
                <a:ext uri="{FF2B5EF4-FFF2-40B4-BE49-F238E27FC236}">
                  <a16:creationId xmlns:a16="http://schemas.microsoft.com/office/drawing/2014/main" id="{247E4774-4449-0AC7-4210-CCAC519F763B}"/>
                </a:ext>
              </a:extLst>
            </p:cNvPr>
            <p:cNvSpPr txBox="1"/>
            <p:nvPr/>
          </p:nvSpPr>
          <p:spPr>
            <a:xfrm>
              <a:off x="3823323" y="3849318"/>
              <a:ext cx="2952000" cy="2422109"/>
            </a:xfrm>
            <a:prstGeom prst="rect">
              <a:avLst/>
            </a:prstGeom>
            <a:noFill/>
            <a:ln w="31750">
              <a:solidFill>
                <a:srgbClr val="0070C0"/>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400" dirty="0"/>
            </a:p>
            <a:p>
              <a:endParaRPr lang="en-GB" dirty="0"/>
            </a:p>
          </p:txBody>
        </p:sp>
        <p:pic>
          <p:nvPicPr>
            <p:cNvPr id="11" name="Picture 10">
              <a:extLst>
                <a:ext uri="{FF2B5EF4-FFF2-40B4-BE49-F238E27FC236}">
                  <a16:creationId xmlns:a16="http://schemas.microsoft.com/office/drawing/2014/main" id="{1F9781B1-ADC3-E700-8951-56E305D25509}"/>
                </a:ext>
              </a:extLst>
            </p:cNvPr>
            <p:cNvPicPr>
              <a:picLocks noChangeAspect="1"/>
            </p:cNvPicPr>
            <p:nvPr/>
          </p:nvPicPr>
          <p:blipFill>
            <a:blip r:embed="rId3"/>
            <a:stretch>
              <a:fillRect/>
            </a:stretch>
          </p:blipFill>
          <p:spPr>
            <a:xfrm>
              <a:off x="4267871" y="3862815"/>
              <a:ext cx="2097475" cy="570911"/>
            </a:xfrm>
            <a:prstGeom prst="rect">
              <a:avLst/>
            </a:prstGeom>
          </p:spPr>
        </p:pic>
        <p:sp>
          <p:nvSpPr>
            <p:cNvPr id="12" name="TextBox 11">
              <a:extLst>
                <a:ext uri="{FF2B5EF4-FFF2-40B4-BE49-F238E27FC236}">
                  <a16:creationId xmlns:a16="http://schemas.microsoft.com/office/drawing/2014/main" id="{460573F6-A593-5252-EFBF-1FBD9F5B35AD}"/>
                </a:ext>
              </a:extLst>
            </p:cNvPr>
            <p:cNvSpPr txBox="1"/>
            <p:nvPr/>
          </p:nvSpPr>
          <p:spPr>
            <a:xfrm>
              <a:off x="3813455" y="4397299"/>
              <a:ext cx="3006306" cy="375045"/>
            </a:xfrm>
            <a:prstGeom prst="rect">
              <a:avLst/>
            </a:prstGeom>
            <a:noFill/>
          </p:spPr>
          <p:txBody>
            <a:bodyPr wrap="square" rtlCol="0">
              <a:spAutoFit/>
            </a:bodyPr>
            <a:lstStyle/>
            <a:p>
              <a:pPr algn="ctr"/>
              <a:r>
                <a:rPr lang="en-GB" sz="800" b="1" dirty="0">
                  <a:sym typeface="Wingdings" panose="05000000000000000000" pitchFamily="2" charset="2"/>
                </a:rPr>
                <a:t>To sign-up to CASPAR,</a:t>
              </a:r>
              <a:r>
                <a:rPr lang="en-GB" sz="800" dirty="0">
                  <a:sym typeface="Wingdings" panose="05000000000000000000" pitchFamily="2" charset="2"/>
                </a:rPr>
                <a:t> our Cluster Database, please use </a:t>
              </a:r>
              <a:r>
                <a:rPr lang="en-GB" sz="800" dirty="0"/>
                <a:t>the QR Codes below or simply type in the address into your web browser. </a:t>
              </a:r>
            </a:p>
          </p:txBody>
        </p:sp>
        <p:sp>
          <p:nvSpPr>
            <p:cNvPr id="13" name="TextBox 12">
              <a:extLst>
                <a:ext uri="{FF2B5EF4-FFF2-40B4-BE49-F238E27FC236}">
                  <a16:creationId xmlns:a16="http://schemas.microsoft.com/office/drawing/2014/main" id="{468896BC-F579-A88A-5677-B9F7240BE556}"/>
                </a:ext>
              </a:extLst>
            </p:cNvPr>
            <p:cNvSpPr txBox="1"/>
            <p:nvPr/>
          </p:nvSpPr>
          <p:spPr>
            <a:xfrm>
              <a:off x="3895700" y="4738188"/>
              <a:ext cx="1370436" cy="1466090"/>
            </a:xfrm>
            <a:prstGeom prst="rect">
              <a:avLst/>
            </a:prstGeom>
            <a:noFill/>
            <a:ln>
              <a:solidFill>
                <a:srgbClr val="7030A0"/>
              </a:solidFill>
            </a:ln>
          </p:spPr>
          <p:txBody>
            <a:bodyPr wrap="square" rtlCol="0">
              <a:spAutoFit/>
            </a:bodyPr>
            <a:lstStyle/>
            <a:p>
              <a:pPr algn="ctr"/>
              <a:r>
                <a:rPr lang="en-GB" sz="1000" b="1" dirty="0"/>
                <a:t>Thrapston &amp; Raunds</a:t>
              </a:r>
              <a:endParaRPr lang="en-GB" sz="1000" dirty="0"/>
            </a:p>
            <a:p>
              <a:pPr algn="ctr"/>
              <a:endParaRPr lang="en-GB" sz="1000" dirty="0"/>
            </a:p>
            <a:p>
              <a:pPr algn="ctr"/>
              <a:r>
                <a:rPr lang="en-GB" sz="1000" dirty="0"/>
                <a:t> </a:t>
              </a:r>
            </a:p>
            <a:p>
              <a:pPr algn="ctr"/>
              <a:endParaRPr lang="en-GB" sz="1000" dirty="0"/>
            </a:p>
            <a:p>
              <a:pPr algn="ctr"/>
              <a:endParaRPr lang="en-GB" sz="1000" dirty="0"/>
            </a:p>
            <a:p>
              <a:pPr algn="ctr"/>
              <a:endParaRPr lang="en-GB" sz="1000" dirty="0"/>
            </a:p>
            <a:p>
              <a:r>
                <a:rPr lang="en-GB" sz="1000" dirty="0">
                  <a:hlinkClick r:id="rId4"/>
                </a:rPr>
                <a:t>www.caspar.church/me?ID=56088</a:t>
              </a:r>
              <a:r>
                <a:rPr lang="en-GB" sz="1000" dirty="0"/>
                <a:t> </a:t>
              </a:r>
            </a:p>
          </p:txBody>
        </p:sp>
        <p:pic>
          <p:nvPicPr>
            <p:cNvPr id="15" name="Picture 14">
              <a:extLst>
                <a:ext uri="{FF2B5EF4-FFF2-40B4-BE49-F238E27FC236}">
                  <a16:creationId xmlns:a16="http://schemas.microsoft.com/office/drawing/2014/main" id="{64C647A3-E8A9-7810-71DB-33BB1A3ADD26}"/>
                </a:ext>
              </a:extLst>
            </p:cNvPr>
            <p:cNvPicPr>
              <a:picLocks noChangeAspect="1"/>
            </p:cNvPicPr>
            <p:nvPr/>
          </p:nvPicPr>
          <p:blipFill>
            <a:blip r:embed="rId5"/>
            <a:stretch>
              <a:fillRect/>
            </a:stretch>
          </p:blipFill>
          <p:spPr>
            <a:xfrm>
              <a:off x="4269139" y="5029044"/>
              <a:ext cx="686350" cy="683097"/>
            </a:xfrm>
            <a:prstGeom prst="rect">
              <a:avLst/>
            </a:prstGeom>
          </p:spPr>
        </p:pic>
        <p:sp>
          <p:nvSpPr>
            <p:cNvPr id="16" name="TextBox 15">
              <a:extLst>
                <a:ext uri="{FF2B5EF4-FFF2-40B4-BE49-F238E27FC236}">
                  <a16:creationId xmlns:a16="http://schemas.microsoft.com/office/drawing/2014/main" id="{39AD1D7E-F645-C36F-7358-1AA053B7C333}"/>
                </a:ext>
              </a:extLst>
            </p:cNvPr>
            <p:cNvSpPr txBox="1"/>
            <p:nvPr/>
          </p:nvSpPr>
          <p:spPr>
            <a:xfrm>
              <a:off x="5310574" y="4738189"/>
              <a:ext cx="1370436" cy="1466090"/>
            </a:xfrm>
            <a:prstGeom prst="rect">
              <a:avLst/>
            </a:prstGeom>
            <a:noFill/>
            <a:ln>
              <a:solidFill>
                <a:srgbClr val="7030A0"/>
              </a:solidFill>
            </a:ln>
          </p:spPr>
          <p:txBody>
            <a:bodyPr wrap="square" rtlCol="0">
              <a:spAutoFit/>
            </a:bodyPr>
            <a:lstStyle/>
            <a:p>
              <a:pPr algn="ctr"/>
              <a:r>
                <a:rPr lang="en-GB" sz="1000" b="1" dirty="0"/>
                <a:t>Oundle</a:t>
              </a:r>
              <a:endParaRPr lang="en-GB" sz="1000" dirty="0"/>
            </a:p>
            <a:p>
              <a:pPr algn="ctr"/>
              <a:endParaRPr lang="en-GB" sz="1000" dirty="0"/>
            </a:p>
            <a:p>
              <a:pPr algn="ctr"/>
              <a:endParaRPr lang="en-GB" sz="1000" dirty="0"/>
            </a:p>
            <a:p>
              <a:pPr algn="ctr"/>
              <a:endParaRPr lang="en-GB" sz="1000" dirty="0"/>
            </a:p>
            <a:p>
              <a:pPr algn="ctr"/>
              <a:endParaRPr lang="en-GB" sz="1000" dirty="0"/>
            </a:p>
            <a:p>
              <a:pPr algn="ctr"/>
              <a:endParaRPr lang="en-GB" sz="1000" dirty="0"/>
            </a:p>
            <a:p>
              <a:r>
                <a:rPr lang="en-GB" sz="1000" dirty="0">
                  <a:hlinkClick r:id="rId6"/>
                </a:rPr>
                <a:t>www.caspar.church/me?ID=56072</a:t>
              </a:r>
              <a:r>
                <a:rPr lang="en-GB" sz="1000" dirty="0"/>
                <a:t> </a:t>
              </a:r>
            </a:p>
          </p:txBody>
        </p:sp>
        <p:pic>
          <p:nvPicPr>
            <p:cNvPr id="18" name="Picture 17">
              <a:extLst>
                <a:ext uri="{FF2B5EF4-FFF2-40B4-BE49-F238E27FC236}">
                  <a16:creationId xmlns:a16="http://schemas.microsoft.com/office/drawing/2014/main" id="{B98211F9-0065-A85F-40FB-102009B67B0A}"/>
                </a:ext>
              </a:extLst>
            </p:cNvPr>
            <p:cNvPicPr>
              <a:picLocks noChangeAspect="1"/>
            </p:cNvPicPr>
            <p:nvPr/>
          </p:nvPicPr>
          <p:blipFill>
            <a:blip r:embed="rId7"/>
            <a:stretch>
              <a:fillRect/>
            </a:stretch>
          </p:blipFill>
          <p:spPr>
            <a:xfrm>
              <a:off x="5700340" y="5020428"/>
              <a:ext cx="685218" cy="691713"/>
            </a:xfrm>
            <a:prstGeom prst="rect">
              <a:avLst/>
            </a:prstGeom>
          </p:spPr>
        </p:pic>
      </p:grpSp>
      <p:sp>
        <p:nvSpPr>
          <p:cNvPr id="6" name="TextBox 5">
            <a:extLst>
              <a:ext uri="{FF2B5EF4-FFF2-40B4-BE49-F238E27FC236}">
                <a16:creationId xmlns:a16="http://schemas.microsoft.com/office/drawing/2014/main" id="{3A4F4CFB-A6C1-3F91-E0CA-ED859BE2188E}"/>
              </a:ext>
            </a:extLst>
          </p:cNvPr>
          <p:cNvSpPr txBox="1"/>
          <p:nvPr/>
        </p:nvSpPr>
        <p:spPr>
          <a:xfrm>
            <a:off x="105377" y="8843215"/>
            <a:ext cx="6657419" cy="707886"/>
          </a:xfrm>
          <a:prstGeom prst="rect">
            <a:avLst/>
          </a:prstGeom>
          <a:solidFill>
            <a:srgbClr val="FF9900"/>
          </a:solidFill>
          <a:ln w="12700">
            <a:solidFill>
              <a:srgbClr val="FF9900"/>
            </a:solidFill>
          </a:ln>
        </p:spPr>
        <p:txBody>
          <a:bodyPr wrap="square" rtlCol="0">
            <a:spAutoFit/>
          </a:bodyPr>
          <a:lstStyle/>
          <a:p>
            <a:pPr lvl="0">
              <a:defRPr/>
            </a:pPr>
            <a:r>
              <a:rPr lang="en-GB" sz="1050" dirty="0">
                <a:solidFill>
                  <a:schemeClr val="bg1"/>
                </a:solidFill>
              </a:rPr>
              <a:t>Parish Priest: </a:t>
            </a:r>
            <a:r>
              <a:rPr kumimoji="0" lang="en-GB" sz="1050" b="1" i="0" u="none" strike="noStrike" kern="1200" cap="none" spc="0" normalizeH="0" baseline="0" noProof="0" dirty="0">
                <a:ln>
                  <a:noFill/>
                </a:ln>
                <a:solidFill>
                  <a:schemeClr val="bg1"/>
                </a:solidFill>
                <a:effectLst/>
                <a:uLnTx/>
                <a:uFillTx/>
                <a:ea typeface="+mn-ea"/>
                <a:cs typeface="+mn-cs"/>
              </a:rPr>
              <a:t>Fr Benedetto D’Autilia    		             </a:t>
            </a:r>
            <a:r>
              <a:rPr lang="fr-FR" sz="1050" dirty="0">
                <a:solidFill>
                  <a:schemeClr val="bg1"/>
                </a:solidFill>
              </a:rPr>
              <a:t>email:  frbenedetto.dautilia@northamptondiocese.org </a:t>
            </a:r>
            <a:endParaRPr kumimoji="0" lang="en-GB" sz="1050" i="0" u="none" strike="noStrike" kern="1200" cap="none" spc="0" normalizeH="0" baseline="0" noProof="0" dirty="0">
              <a:ln>
                <a:noFill/>
              </a:ln>
              <a:solidFill>
                <a:schemeClr val="bg1"/>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dirty="0">
                <a:solidFill>
                  <a:schemeClr val="bg1"/>
                </a:solidFill>
              </a:rPr>
              <a:t>Parish Secretary: </a:t>
            </a:r>
            <a:r>
              <a:rPr lang="en-GB" sz="1050" b="1" dirty="0">
                <a:solidFill>
                  <a:schemeClr val="bg1"/>
                </a:solidFill>
              </a:rPr>
              <a:t>Meg Shepherd  (Thurs 11am-1pm)          </a:t>
            </a:r>
            <a:r>
              <a:rPr lang="en-GB" sz="1050" dirty="0">
                <a:solidFill>
                  <a:schemeClr val="bg1"/>
                </a:solidFill>
              </a:rPr>
              <a:t>email: parish.eastnorthants@northamptondiocese.org </a:t>
            </a:r>
            <a:endParaRPr kumimoji="0" lang="en-GB" sz="1050" i="0" u="none" strike="noStrike" kern="1200" cap="none" spc="0" normalizeH="0" baseline="0" noProof="0" dirty="0">
              <a:ln>
                <a:noFill/>
              </a:ln>
              <a:solidFill>
                <a:schemeClr val="bg1"/>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dirty="0" err="1">
                <a:ln>
                  <a:noFill/>
                </a:ln>
                <a:solidFill>
                  <a:schemeClr val="bg1"/>
                </a:solidFill>
                <a:effectLst/>
                <a:uLnTx/>
                <a:uFillTx/>
                <a:ea typeface="+mn-ea"/>
                <a:cs typeface="+mn-cs"/>
              </a:rPr>
              <a:t>Presbytery</a:t>
            </a:r>
            <a:r>
              <a:rPr kumimoji="0" lang="fr-FR" sz="1000" i="0" u="none" strike="noStrike" kern="1200" cap="none" spc="0" normalizeH="0" baseline="0" noProof="0" dirty="0">
                <a:ln>
                  <a:noFill/>
                </a:ln>
                <a:solidFill>
                  <a:schemeClr val="bg1"/>
                </a:solidFill>
                <a:effectLst/>
                <a:uLnTx/>
                <a:uFillTx/>
                <a:ea typeface="+mn-ea"/>
                <a:cs typeface="+mn-cs"/>
              </a:rPr>
              <a:t> &amp; Office </a:t>
            </a:r>
            <a:r>
              <a:rPr kumimoji="0" lang="fr-FR" sz="900" i="0" u="none" strike="noStrike" kern="1200" cap="none" spc="0" normalizeH="0" baseline="0" noProof="0" dirty="0">
                <a:ln>
                  <a:noFill/>
                </a:ln>
                <a:solidFill>
                  <a:schemeClr val="bg1"/>
                </a:solidFill>
                <a:effectLst/>
                <a:uLnTx/>
                <a:uFillTx/>
                <a:ea typeface="+mn-ea"/>
                <a:cs typeface="+mn-cs"/>
              </a:rPr>
              <a:t>TEL. 01832 617 050 	          Newsletter items to </a:t>
            </a:r>
            <a:r>
              <a:rPr kumimoji="0" lang="fr-FR" sz="900" i="0" u="none" strike="noStrike" kern="1200" cap="none" spc="0" normalizeH="0" baseline="0" noProof="0" dirty="0" err="1">
                <a:ln>
                  <a:noFill/>
                </a:ln>
                <a:solidFill>
                  <a:schemeClr val="bg1"/>
                </a:solidFill>
                <a:effectLst/>
                <a:uLnTx/>
                <a:uFillTx/>
                <a:ea typeface="+mn-ea"/>
                <a:cs typeface="+mn-cs"/>
              </a:rPr>
              <a:t>be</a:t>
            </a:r>
            <a:r>
              <a:rPr kumimoji="0" lang="fr-FR" sz="900" i="0" u="none" strike="noStrike" kern="1200" cap="none" spc="0" normalizeH="0" baseline="0" noProof="0" dirty="0">
                <a:ln>
                  <a:noFill/>
                </a:ln>
                <a:solidFill>
                  <a:schemeClr val="bg1"/>
                </a:solidFill>
                <a:effectLst/>
                <a:uLnTx/>
                <a:uFillTx/>
                <a:ea typeface="+mn-ea"/>
                <a:cs typeface="+mn-cs"/>
              </a:rPr>
              <a:t> </a:t>
            </a:r>
            <a:r>
              <a:rPr kumimoji="0" lang="fr-FR" sz="900" i="0" u="none" strike="noStrike" kern="1200" cap="none" spc="0" normalizeH="0" baseline="0" noProof="0" dirty="0" err="1">
                <a:ln>
                  <a:noFill/>
                </a:ln>
                <a:solidFill>
                  <a:schemeClr val="bg1"/>
                </a:solidFill>
                <a:effectLst/>
                <a:uLnTx/>
                <a:uFillTx/>
                <a:ea typeface="+mn-ea"/>
                <a:cs typeface="+mn-cs"/>
              </a:rPr>
              <a:t>emailed</a:t>
            </a:r>
            <a:r>
              <a:rPr kumimoji="0" lang="fr-FR" sz="900" i="0" u="none" strike="noStrike" kern="1200" cap="none" spc="0" normalizeH="0" baseline="0" noProof="0" dirty="0">
                <a:ln>
                  <a:noFill/>
                </a:ln>
                <a:solidFill>
                  <a:schemeClr val="bg1"/>
                </a:solidFill>
                <a:effectLst/>
                <a:uLnTx/>
                <a:uFillTx/>
                <a:ea typeface="+mn-ea"/>
                <a:cs typeface="+mn-cs"/>
              </a:rPr>
              <a:t> to Meg by </a:t>
            </a:r>
            <a:r>
              <a:rPr kumimoji="0" lang="fr-FR" sz="900" b="1" i="0" u="none" strike="noStrike" kern="1200" cap="none" spc="0" normalizeH="0" baseline="0" noProof="0" dirty="0" err="1">
                <a:ln>
                  <a:noFill/>
                </a:ln>
                <a:solidFill>
                  <a:schemeClr val="bg1"/>
                </a:solidFill>
                <a:effectLst/>
                <a:uLnTx/>
                <a:uFillTx/>
                <a:ea typeface="+mn-ea"/>
                <a:cs typeface="+mn-cs"/>
              </a:rPr>
              <a:t>Wednesday</a:t>
            </a:r>
            <a:endParaRPr kumimoji="0" lang="fr-FR" sz="900" b="1" i="0" u="none" strike="noStrike" kern="1200" cap="none" spc="0" normalizeH="0" baseline="0" noProof="0" dirty="0">
              <a:ln>
                <a:noFill/>
              </a:ln>
              <a:solidFill>
                <a:schemeClr val="bg1"/>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900" dirty="0">
                <a:solidFill>
                  <a:schemeClr val="bg1"/>
                </a:solidFill>
              </a:rPr>
              <a:t>DIOCESAN NEWS: </a:t>
            </a:r>
            <a:r>
              <a:rPr lang="fr-FR" sz="900" dirty="0">
                <a:solidFill>
                  <a:schemeClr val="bg1"/>
                </a:solidFill>
                <a:hlinkClick r:id="rId8">
                  <a:extLst>
                    <a:ext uri="{A12FA001-AC4F-418D-AE19-62706E023703}">
                      <ahyp:hlinkClr xmlns:ahyp="http://schemas.microsoft.com/office/drawing/2018/hyperlinkcolor" val="tx"/>
                    </a:ext>
                  </a:extLst>
                </a:hlinkClick>
              </a:rPr>
              <a:t>https://northamptondiocese.org/news/</a:t>
            </a:r>
            <a:r>
              <a:rPr lang="fr-FR" sz="900" dirty="0">
                <a:solidFill>
                  <a:schemeClr val="bg1"/>
                </a:solidFill>
              </a:rPr>
              <a:t> </a:t>
            </a:r>
            <a:endParaRPr kumimoji="0" lang="fr-FR" sz="900" i="0" u="none" strike="noStrike" kern="1200" cap="none" spc="0" normalizeH="0" baseline="0" noProof="0" dirty="0">
              <a:ln>
                <a:noFill/>
              </a:ln>
              <a:solidFill>
                <a:schemeClr val="bg1"/>
              </a:solidFill>
              <a:effectLst/>
              <a:uLnTx/>
              <a:uFillTx/>
              <a:ea typeface="+mn-ea"/>
              <a:cs typeface="+mn-cs"/>
            </a:endParaRPr>
          </a:p>
        </p:txBody>
      </p:sp>
      <p:sp>
        <p:nvSpPr>
          <p:cNvPr id="19" name="TextBox 18">
            <a:extLst>
              <a:ext uri="{FF2B5EF4-FFF2-40B4-BE49-F238E27FC236}">
                <a16:creationId xmlns:a16="http://schemas.microsoft.com/office/drawing/2014/main" id="{8DC67792-399D-9EAD-80D6-49F292145B14}"/>
              </a:ext>
            </a:extLst>
          </p:cNvPr>
          <p:cNvSpPr txBox="1"/>
          <p:nvPr/>
        </p:nvSpPr>
        <p:spPr>
          <a:xfrm>
            <a:off x="4766570" y="8062326"/>
            <a:ext cx="2097489" cy="569387"/>
          </a:xfrm>
          <a:prstGeom prst="rect">
            <a:avLst/>
          </a:prstGeom>
          <a:noFill/>
        </p:spPr>
        <p:txBody>
          <a:bodyPr wrap="square" rtlCol="0">
            <a:spAutoFit/>
          </a:bodyPr>
          <a:lstStyle/>
          <a:p>
            <a:pPr algn="ctr"/>
            <a:r>
              <a:rPr lang="en-GB" sz="1050" b="1" dirty="0"/>
              <a:t>Jubilee Year 2025 </a:t>
            </a:r>
          </a:p>
          <a:p>
            <a:pPr algn="ctr"/>
            <a:r>
              <a:rPr lang="en-GB" sz="1050" b="1" dirty="0"/>
              <a:t>Pilgrims of Hope</a:t>
            </a:r>
          </a:p>
          <a:p>
            <a:pPr algn="ctr"/>
            <a:r>
              <a:rPr lang="en-GB" sz="1000" dirty="0"/>
              <a:t>to watch videos, click on image. </a:t>
            </a:r>
            <a:endParaRPr lang="en-GB" sz="1200" dirty="0"/>
          </a:p>
        </p:txBody>
      </p:sp>
      <p:sp>
        <p:nvSpPr>
          <p:cNvPr id="4" name="TextBox 3">
            <a:extLst>
              <a:ext uri="{FF2B5EF4-FFF2-40B4-BE49-F238E27FC236}">
                <a16:creationId xmlns:a16="http://schemas.microsoft.com/office/drawing/2014/main" id="{9EB76A48-204A-6DFA-A04C-342A2134E7DD}"/>
              </a:ext>
            </a:extLst>
          </p:cNvPr>
          <p:cNvSpPr txBox="1"/>
          <p:nvPr/>
        </p:nvSpPr>
        <p:spPr>
          <a:xfrm>
            <a:off x="3779921" y="7080988"/>
            <a:ext cx="2952000" cy="784830"/>
          </a:xfrm>
          <a:prstGeom prst="rect">
            <a:avLst/>
          </a:prstGeom>
          <a:noFill/>
          <a:ln w="19050">
            <a:solidFill>
              <a:srgbClr val="0070C0"/>
            </a:solidFill>
          </a:ln>
        </p:spPr>
        <p:txBody>
          <a:bodyPr wrap="square" rtlCol="0">
            <a:spAutoFit/>
          </a:bodyPr>
          <a:lstStyle/>
          <a:p>
            <a:pPr algn="ctr"/>
            <a:r>
              <a:rPr lang="en-GB" sz="900" b="1" dirty="0"/>
              <a:t>Troubles with CASPAR?</a:t>
            </a:r>
          </a:p>
          <a:p>
            <a:pPr algn="ctr"/>
            <a:r>
              <a:rPr lang="en-GB" sz="900" dirty="0">
                <a:solidFill>
                  <a:prstClr val="black"/>
                </a:solidFill>
                <a:latin typeface="Calibri" panose="020F0502020204030204"/>
              </a:rPr>
              <a:t>If you have troubles viewing or receiving our Newsletter via CASPAR, please contact the support team via: </a:t>
            </a:r>
          </a:p>
          <a:p>
            <a:pPr marL="171450" indent="-171450" algn="ctr">
              <a:buFontTx/>
              <a:buChar char="-"/>
            </a:pPr>
            <a:r>
              <a:rPr lang="en-GB" sz="900" dirty="0">
                <a:solidFill>
                  <a:prstClr val="black"/>
                </a:solidFill>
                <a:latin typeface="Calibri" panose="020F0502020204030204"/>
              </a:rPr>
              <a:t>Email Us at </a:t>
            </a:r>
            <a:r>
              <a:rPr lang="en-GB" sz="900" dirty="0" err="1">
                <a:solidFill>
                  <a:prstClr val="black"/>
                </a:solidFill>
                <a:latin typeface="Calibri" panose="020F0502020204030204"/>
                <a:hlinkClick r:id="rId9"/>
              </a:rPr>
              <a:t>support@caspar.church</a:t>
            </a:r>
            <a:r>
              <a:rPr lang="en-GB" sz="900" dirty="0">
                <a:solidFill>
                  <a:prstClr val="black"/>
                </a:solidFill>
                <a:latin typeface="Calibri" panose="020F0502020204030204"/>
              </a:rPr>
              <a:t>  </a:t>
            </a:r>
          </a:p>
          <a:p>
            <a:pPr algn="ctr"/>
            <a:r>
              <a:rPr lang="en-GB" sz="900" dirty="0">
                <a:solidFill>
                  <a:prstClr val="black"/>
                </a:solidFill>
                <a:latin typeface="Calibri" panose="020F0502020204030204"/>
              </a:rPr>
              <a:t>-   Phone Us on 01440 730399</a:t>
            </a:r>
            <a:endParaRPr lang="en-GB" sz="800"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EA0A0640-826E-D2FC-DC97-4C34F9B27931}"/>
              </a:ext>
            </a:extLst>
          </p:cNvPr>
          <p:cNvSpPr txBox="1"/>
          <p:nvPr/>
        </p:nvSpPr>
        <p:spPr>
          <a:xfrm>
            <a:off x="109869" y="7594219"/>
            <a:ext cx="3608093" cy="1231106"/>
          </a:xfrm>
          <a:prstGeom prst="rect">
            <a:avLst/>
          </a:prstGeom>
          <a:noFill/>
          <a:ln w="12700">
            <a:solidFill>
              <a:srgbClr val="CC9900"/>
            </a:solidFill>
          </a:ln>
        </p:spPr>
        <p:txBody>
          <a:bodyPr wrap="square" rtlCol="0">
            <a:spAutoFit/>
          </a:bodyPr>
          <a:lstStyle/>
          <a:p>
            <a:pPr algn="ctr"/>
            <a:r>
              <a:rPr lang="en-GB" sz="1100" b="1" dirty="0"/>
              <a:t>MEETING TIMES THIS WEEK</a:t>
            </a:r>
          </a:p>
          <a:p>
            <a:pPr algn="ctr"/>
            <a:endParaRPr lang="en-GB" sz="5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FIRST HOLY COMMUNION COURSE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Meetings on Mondays at 5pm during term-time</a:t>
            </a:r>
            <a:r>
              <a:rPr lang="en-GB" sz="900" dirty="0">
                <a:solidFill>
                  <a:prstClr val="black"/>
                </a:solidFill>
                <a:latin typeface="Calibri" panose="020F0502020204030204"/>
              </a:rPr>
              <a:t>.</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sz="900" b="1" dirty="0"/>
              <a:t>PARISHIONERS PRAYER GROUP - </a:t>
            </a:r>
            <a:r>
              <a:rPr kumimoji="0" lang="en-GB" sz="900" i="0" u="none" strike="noStrike" kern="1200" cap="none" spc="0" normalizeH="0" baseline="0" noProof="0" dirty="0">
                <a:ln>
                  <a:noFill/>
                </a:ln>
                <a:solidFill>
                  <a:prstClr val="black"/>
                </a:solidFill>
                <a:effectLst/>
                <a:uLnTx/>
                <a:uFillTx/>
                <a:latin typeface="Calibri" panose="020F0502020204030204"/>
                <a:ea typeface="+mn-ea"/>
                <a:cs typeface="+mn-cs"/>
              </a:rPr>
              <a:t>Every Tuesday via Zoom at 7pm</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2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RAUNDS PRAYER GROUP  </a:t>
            </a:r>
            <a:r>
              <a:rPr kumimoji="0" lang="en-GB" sz="900" i="0" u="none" strike="noStrike" kern="1200" cap="none" spc="0" normalizeH="0" baseline="0" noProof="0" dirty="0">
                <a:ln>
                  <a:noFill/>
                </a:ln>
                <a:solidFill>
                  <a:prstClr val="black"/>
                </a:solidFill>
                <a:effectLst/>
                <a:uLnTx/>
                <a:uFillTx/>
                <a:latin typeface="Calibri" panose="020F0502020204030204"/>
                <a:ea typeface="+mn-ea"/>
                <a:cs typeface="+mn-cs"/>
              </a:rPr>
              <a:t>Ev</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ery Friday at St Thomas More</a:t>
            </a:r>
            <a:r>
              <a:rPr lang="en-GB" sz="900" dirty="0">
                <a:solidFill>
                  <a:prstClr val="black"/>
                </a:solidFill>
                <a:latin typeface="Calibri" panose="020F0502020204030204"/>
              </a:rPr>
              <a:t> chapel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2.00pm</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 Rosary and Divine Mercy chaplet </a:t>
            </a:r>
          </a:p>
          <a:p>
            <a:pPr marL="0" marR="0" lvl="0" indent="0" defTabSz="457200" rtl="0" eaLnBrk="1" fontAlgn="auto" latinLnBrk="0" hangingPunct="1">
              <a:lnSpc>
                <a:spcPct val="100000"/>
              </a:lnSpc>
              <a:spcBef>
                <a:spcPts val="0"/>
              </a:spcBef>
              <a:spcAft>
                <a:spcPts val="0"/>
              </a:spcAft>
              <a:buClrTx/>
              <a:buSzTx/>
              <a:buFontTx/>
              <a:buNone/>
              <a:tabLst/>
              <a:defRPr/>
            </a:pPr>
            <a:r>
              <a:rPr lang="en-GB" sz="900" b="1" dirty="0">
                <a:solidFill>
                  <a:prstClr val="black"/>
                </a:solidFill>
                <a:latin typeface="Calibri" panose="020F0502020204030204"/>
              </a:rPr>
              <a:t>3.00pm</a:t>
            </a:r>
            <a:r>
              <a:rPr lang="en-GB" sz="900" dirty="0">
                <a:solidFill>
                  <a:prstClr val="black"/>
                </a:solidFill>
                <a:latin typeface="Calibri" panose="020F0502020204030204"/>
              </a:rPr>
              <a:t> Stations of the Cross</a:t>
            </a:r>
          </a:p>
        </p:txBody>
      </p:sp>
      <p:pic>
        <p:nvPicPr>
          <p:cNvPr id="17" name="Picture 16">
            <a:hlinkClick r:id="rId10"/>
            <a:extLst>
              <a:ext uri="{FF2B5EF4-FFF2-40B4-BE49-F238E27FC236}">
                <a16:creationId xmlns:a16="http://schemas.microsoft.com/office/drawing/2014/main" id="{45D241F5-1257-C475-E0A9-CA8E50C77746}"/>
              </a:ext>
            </a:extLst>
          </p:cNvPr>
          <p:cNvPicPr>
            <a:picLocks noChangeAspect="1"/>
          </p:cNvPicPr>
          <p:nvPr/>
        </p:nvPicPr>
        <p:blipFill>
          <a:blip r:embed="rId11"/>
          <a:srcRect l="24510" t="10699" r="19815" b="12433"/>
          <a:stretch/>
        </p:blipFill>
        <p:spPr>
          <a:xfrm>
            <a:off x="3754975" y="7883887"/>
            <a:ext cx="1159047" cy="913594"/>
          </a:xfrm>
          <a:prstGeom prst="rect">
            <a:avLst/>
          </a:prstGeom>
        </p:spPr>
      </p:pic>
      <p:sp>
        <p:nvSpPr>
          <p:cNvPr id="3" name="TextBox 2">
            <a:extLst>
              <a:ext uri="{FF2B5EF4-FFF2-40B4-BE49-F238E27FC236}">
                <a16:creationId xmlns:a16="http://schemas.microsoft.com/office/drawing/2014/main" id="{110950BB-F12A-C221-CD7A-115F0A35AAAC}"/>
              </a:ext>
            </a:extLst>
          </p:cNvPr>
          <p:cNvSpPr txBox="1"/>
          <p:nvPr/>
        </p:nvSpPr>
        <p:spPr>
          <a:xfrm>
            <a:off x="101003" y="6067208"/>
            <a:ext cx="3610822" cy="1515800"/>
          </a:xfrm>
          <a:prstGeom prst="rect">
            <a:avLst/>
          </a:prstGeom>
          <a:noFill/>
          <a:ln w="12700">
            <a:solidFill>
              <a:srgbClr val="CC99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dirty="0">
                <a:solidFill>
                  <a:srgbClr val="000000"/>
                </a:solidFill>
                <a:latin typeface="Calibri" panose="020F0502020204030204"/>
              </a:rPr>
              <a:t>Listening and Discernment Process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500" b="1" dirty="0">
              <a:solidFill>
                <a:srgbClr val="000000"/>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panose="020F0502020204030204"/>
              </a:rPr>
              <a:t>There will be changes in our cluster as well as in the whole deanery. This is an opportunity for every catholic to express their thoughts and hopes for the future of our community.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600" dirty="0">
              <a:solidFill>
                <a:srgbClr val="000000"/>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panose="020F0502020204030204"/>
              </a:rPr>
              <a:t>There will be meetings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panose="020F0502020204030204"/>
              </a:rPr>
              <a:t>Most Holy Name’s church on </a:t>
            </a:r>
            <a:r>
              <a:rPr lang="en-GB" sz="1000" b="1" dirty="0">
                <a:solidFill>
                  <a:srgbClr val="000000"/>
                </a:solidFill>
                <a:latin typeface="Calibri" panose="020F0502020204030204"/>
              </a:rPr>
              <a:t>10</a:t>
            </a:r>
            <a:r>
              <a:rPr lang="en-GB" sz="1000" b="1" baseline="30000" dirty="0">
                <a:solidFill>
                  <a:srgbClr val="000000"/>
                </a:solidFill>
                <a:latin typeface="Calibri" panose="020F0502020204030204"/>
              </a:rPr>
              <a:t>th</a:t>
            </a:r>
            <a:r>
              <a:rPr lang="en-GB" sz="1000" b="1" dirty="0">
                <a:solidFill>
                  <a:srgbClr val="000000"/>
                </a:solidFill>
                <a:latin typeface="Calibri" panose="020F0502020204030204"/>
              </a:rPr>
              <a:t> May </a:t>
            </a:r>
            <a:r>
              <a:rPr lang="en-GB" sz="1000" dirty="0">
                <a:solidFill>
                  <a:srgbClr val="000000"/>
                </a:solidFill>
                <a:latin typeface="Calibri" panose="020F0502020204030204"/>
              </a:rPr>
              <a:t>at 11am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panose="020F0502020204030204"/>
              </a:rPr>
              <a:t>St Thomas More’s church on </a:t>
            </a:r>
            <a:r>
              <a:rPr lang="en-GB" sz="1000" b="1" dirty="0">
                <a:solidFill>
                  <a:srgbClr val="000000"/>
                </a:solidFill>
                <a:latin typeface="Calibri" panose="020F0502020204030204"/>
              </a:rPr>
              <a:t>17</a:t>
            </a:r>
            <a:r>
              <a:rPr lang="en-GB" sz="1000" b="1" baseline="30000" dirty="0">
                <a:solidFill>
                  <a:srgbClr val="000000"/>
                </a:solidFill>
                <a:latin typeface="Calibri" panose="020F0502020204030204"/>
              </a:rPr>
              <a:t>th</a:t>
            </a:r>
            <a:r>
              <a:rPr lang="en-GB" sz="1000" b="1" dirty="0">
                <a:solidFill>
                  <a:srgbClr val="000000"/>
                </a:solidFill>
                <a:latin typeface="Calibri" panose="020F0502020204030204"/>
              </a:rPr>
              <a:t> May </a:t>
            </a:r>
            <a:r>
              <a:rPr lang="en-GB" sz="1000" dirty="0">
                <a:solidFill>
                  <a:srgbClr val="000000"/>
                </a:solidFill>
                <a:latin typeface="Calibri" panose="020F0502020204030204"/>
              </a:rPr>
              <a:t>at 11am</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panose="020F0502020204030204"/>
              </a:rPr>
              <a:t>St Paul’s church on </a:t>
            </a:r>
            <a:r>
              <a:rPr lang="en-GB" sz="1000" b="1" dirty="0">
                <a:solidFill>
                  <a:srgbClr val="000000"/>
                </a:solidFill>
                <a:latin typeface="Calibri" panose="020F0502020204030204"/>
              </a:rPr>
              <a:t>24</a:t>
            </a:r>
            <a:r>
              <a:rPr lang="en-GB" sz="1000" b="1" baseline="30000" dirty="0">
                <a:solidFill>
                  <a:srgbClr val="000000"/>
                </a:solidFill>
                <a:latin typeface="Calibri" panose="020F0502020204030204"/>
              </a:rPr>
              <a:t>th</a:t>
            </a:r>
            <a:r>
              <a:rPr lang="en-GB" sz="1000" b="1" dirty="0">
                <a:solidFill>
                  <a:srgbClr val="000000"/>
                </a:solidFill>
                <a:latin typeface="Calibri" panose="020F0502020204030204"/>
              </a:rPr>
              <a:t> May </a:t>
            </a:r>
            <a:r>
              <a:rPr lang="en-GB" sz="1000" dirty="0">
                <a:solidFill>
                  <a:srgbClr val="000000"/>
                </a:solidFill>
                <a:latin typeface="Calibri" panose="020F0502020204030204"/>
              </a:rPr>
              <a:t>at 11am</a:t>
            </a:r>
          </a:p>
        </p:txBody>
      </p:sp>
      <p:sp>
        <p:nvSpPr>
          <p:cNvPr id="7" name="TextBox 6">
            <a:extLst>
              <a:ext uri="{FF2B5EF4-FFF2-40B4-BE49-F238E27FC236}">
                <a16:creationId xmlns:a16="http://schemas.microsoft.com/office/drawing/2014/main" id="{DDDF01E9-E5F2-E1FA-3792-C2A120EF514E}"/>
              </a:ext>
            </a:extLst>
          </p:cNvPr>
          <p:cNvSpPr txBox="1"/>
          <p:nvPr/>
        </p:nvSpPr>
        <p:spPr>
          <a:xfrm>
            <a:off x="101003" y="5551604"/>
            <a:ext cx="3610822" cy="504000"/>
          </a:xfrm>
          <a:prstGeom prst="rect">
            <a:avLst/>
          </a:prstGeom>
          <a:noFill/>
          <a:ln w="12700">
            <a:solidFill>
              <a:srgbClr val="CC99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Calibri" panose="020F0502020204030204"/>
              </a:rPr>
              <a:t>Upcoming Second Collections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panose="020F0502020204030204"/>
              </a:rPr>
              <a:t>18</a:t>
            </a:r>
            <a:r>
              <a:rPr lang="en-GB" sz="1000" baseline="30000" dirty="0">
                <a:solidFill>
                  <a:srgbClr val="000000"/>
                </a:solidFill>
                <a:latin typeface="Calibri" panose="020F0502020204030204"/>
              </a:rPr>
              <a:t>th</a:t>
            </a:r>
            <a:r>
              <a:rPr lang="en-GB" sz="1000" dirty="0">
                <a:solidFill>
                  <a:srgbClr val="000000"/>
                </a:solidFill>
                <a:latin typeface="Calibri" panose="020F0502020204030204"/>
              </a:rPr>
              <a:t> May – Diocesan Bishops’ Fund: for the financial support of the Bishop’s house and the curial offices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Calibri" panose="020F0502020204030204"/>
            </a:endParaRPr>
          </a:p>
        </p:txBody>
      </p:sp>
      <p:sp>
        <p:nvSpPr>
          <p:cNvPr id="9" name="TextBox 8">
            <a:extLst>
              <a:ext uri="{FF2B5EF4-FFF2-40B4-BE49-F238E27FC236}">
                <a16:creationId xmlns:a16="http://schemas.microsoft.com/office/drawing/2014/main" id="{3CE9212A-B07E-3018-F41A-60B9D8B7962D}"/>
              </a:ext>
            </a:extLst>
          </p:cNvPr>
          <p:cNvSpPr txBox="1"/>
          <p:nvPr/>
        </p:nvSpPr>
        <p:spPr>
          <a:xfrm>
            <a:off x="3768855" y="4159635"/>
            <a:ext cx="2973394" cy="648000"/>
          </a:xfrm>
          <a:prstGeom prst="rect">
            <a:avLst/>
          </a:prstGeom>
          <a:noFill/>
          <a:ln w="12700">
            <a:solidFill>
              <a:srgbClr val="CC99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50" b="1" dirty="0">
                <a:solidFill>
                  <a:srgbClr val="000000"/>
                </a:solidFill>
                <a:latin typeface="Calibri" panose="020F0502020204030204"/>
              </a:rPr>
              <a:t>Baptism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Calibri" panose="020F0502020204030204"/>
              </a:rPr>
              <a:t>Beatrice Nell Leonard Draper will be baptised at St Paul’s Thrapston on Saturday 10</a:t>
            </a:r>
            <a:r>
              <a:rPr lang="en-GB" sz="900" baseline="30000" dirty="0">
                <a:solidFill>
                  <a:srgbClr val="000000"/>
                </a:solidFill>
                <a:latin typeface="Calibri" panose="020F0502020204030204"/>
              </a:rPr>
              <a:t>th</a:t>
            </a:r>
            <a:r>
              <a:rPr lang="en-GB" sz="900" dirty="0">
                <a:solidFill>
                  <a:srgbClr val="000000"/>
                </a:solidFill>
                <a:latin typeface="Calibri" panose="020F0502020204030204"/>
              </a:rPr>
              <a:t> May at 11am.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Helvetica Neue" panose="02000503000000020004"/>
                <a:ea typeface="+mn-ea"/>
                <a:cs typeface="+mn-cs"/>
              </a:rPr>
              <a:t> </a:t>
            </a:r>
            <a:r>
              <a:rPr kumimoji="0" lang="en-GB" sz="800" b="0" i="0" u="none" strike="noStrike" kern="1200" cap="none" spc="0" normalizeH="0" baseline="0" noProof="0" dirty="0">
                <a:ln>
                  <a:noFill/>
                </a:ln>
                <a:solidFill>
                  <a:srgbClr val="000000"/>
                </a:solidFill>
                <a:effectLst/>
                <a:uLnTx/>
                <a:uFillTx/>
                <a:latin typeface="Helvetica Neue" panose="02000503000000020004"/>
                <a:ea typeface="+mn-ea"/>
                <a:cs typeface="+mn-cs"/>
              </a:rPr>
              <a:t>Please pray for Beatrice and her family. </a:t>
            </a:r>
            <a:endParaRPr kumimoji="0" lang="en-GB" sz="900" b="0" i="0" u="none" strike="noStrike" kern="1200" cap="none" spc="0" normalizeH="0" baseline="0" noProof="0" dirty="0">
              <a:ln>
                <a:noFill/>
              </a:ln>
              <a:solidFill>
                <a:srgbClr val="000000"/>
              </a:solidFill>
              <a:effectLst/>
              <a:uLnTx/>
              <a:uFillTx/>
              <a:latin typeface="Helvetica Neue" panose="020005030000000200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Calibri" panose="020F0502020204030204"/>
            </a:endParaRPr>
          </a:p>
        </p:txBody>
      </p:sp>
      <p:pic>
        <p:nvPicPr>
          <p:cNvPr id="20" name="Picture 19">
            <a:extLst>
              <a:ext uri="{FF2B5EF4-FFF2-40B4-BE49-F238E27FC236}">
                <a16:creationId xmlns:a16="http://schemas.microsoft.com/office/drawing/2014/main" id="{CBE6C4ED-B1FA-E861-4351-462CD3F6F5B5}"/>
              </a:ext>
            </a:extLst>
          </p:cNvPr>
          <p:cNvPicPr>
            <a:picLocks noChangeAspect="1"/>
          </p:cNvPicPr>
          <p:nvPr/>
        </p:nvPicPr>
        <p:blipFill>
          <a:blip r:embed="rId12"/>
          <a:stretch>
            <a:fillRect/>
          </a:stretch>
        </p:blipFill>
        <p:spPr>
          <a:xfrm>
            <a:off x="4436620" y="1609553"/>
            <a:ext cx="1664973" cy="2081215"/>
          </a:xfrm>
          <a:prstGeom prst="rect">
            <a:avLst/>
          </a:prstGeom>
        </p:spPr>
      </p:pic>
      <p:sp>
        <p:nvSpPr>
          <p:cNvPr id="21" name="TextBox 20">
            <a:extLst>
              <a:ext uri="{FF2B5EF4-FFF2-40B4-BE49-F238E27FC236}">
                <a16:creationId xmlns:a16="http://schemas.microsoft.com/office/drawing/2014/main" id="{BB791F6A-2D86-850B-47B3-6DD6A6BF851F}"/>
              </a:ext>
            </a:extLst>
          </p:cNvPr>
          <p:cNvSpPr txBox="1"/>
          <p:nvPr/>
        </p:nvSpPr>
        <p:spPr>
          <a:xfrm>
            <a:off x="3952568" y="3768213"/>
            <a:ext cx="2779353" cy="369332"/>
          </a:xfrm>
          <a:prstGeom prst="rect">
            <a:avLst/>
          </a:prstGeom>
          <a:noFill/>
        </p:spPr>
        <p:txBody>
          <a:bodyPr wrap="square" rtlCol="0">
            <a:spAutoFit/>
          </a:bodyPr>
          <a:lstStyle/>
          <a:p>
            <a:r>
              <a:rPr lang="en-GB" b="1" dirty="0">
                <a:latin typeface="Footlight MT Light" panose="0204060206030A020304" pitchFamily="18" charset="0"/>
              </a:rPr>
              <a:t>His Holiness, Pope Leo XIV</a:t>
            </a:r>
          </a:p>
        </p:txBody>
      </p:sp>
    </p:spTree>
    <p:extLst>
      <p:ext uri="{BB962C8B-B14F-4D97-AF65-F5344CB8AC3E}">
        <p14:creationId xmlns:p14="http://schemas.microsoft.com/office/powerpoint/2010/main" val="156784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C3AD24-FA5A-07D3-CF2A-AC37A4F88220}"/>
              </a:ext>
            </a:extLst>
          </p:cNvPr>
          <p:cNvSpPr/>
          <p:nvPr/>
        </p:nvSpPr>
        <p:spPr>
          <a:xfrm>
            <a:off x="-41268" y="-51619"/>
            <a:ext cx="6931148" cy="170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14" name="Straight Connector 13">
            <a:extLst>
              <a:ext uri="{FF2B5EF4-FFF2-40B4-BE49-F238E27FC236}">
                <a16:creationId xmlns:a16="http://schemas.microsoft.com/office/drawing/2014/main" id="{89606818-A2D6-4EA9-85F1-95BA8128B62D}"/>
              </a:ext>
            </a:extLst>
          </p:cNvPr>
          <p:cNvCxnSpPr>
            <a:cxnSpLocks/>
          </p:cNvCxnSpPr>
          <p:nvPr/>
        </p:nvCxnSpPr>
        <p:spPr>
          <a:xfrm>
            <a:off x="1489254" y="8246999"/>
            <a:ext cx="0" cy="1472837"/>
          </a:xfrm>
          <a:prstGeom prst="lin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1AC4A1-39AE-F1AD-50E1-EA86693B4E05}"/>
              </a:ext>
            </a:extLst>
          </p:cNvPr>
          <p:cNvSpPr txBox="1"/>
          <p:nvPr/>
        </p:nvSpPr>
        <p:spPr>
          <a:xfrm>
            <a:off x="403568" y="511840"/>
            <a:ext cx="6041475" cy="9108000"/>
          </a:xfrm>
          <a:prstGeom prst="rect">
            <a:avLst/>
          </a:prstGeom>
          <a:noFill/>
          <a:ln w="15875">
            <a:solidFill>
              <a:srgbClr val="FF99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C9900"/>
                </a:solidFill>
                <a:effectLst/>
                <a:uLnTx/>
                <a:uFillTx/>
                <a:latin typeface="Calibri" panose="020F0502020204030204"/>
                <a:ea typeface="+mn-ea"/>
                <a:cs typeface="+mn-cs"/>
              </a:rPr>
              <a:t>HABEMUS PAPAM! - </a:t>
            </a:r>
            <a:r>
              <a:rPr lang="en-GB" sz="2000" b="1" dirty="0">
                <a:solidFill>
                  <a:srgbClr val="CC9900"/>
                </a:solidFill>
                <a:latin typeface="Calibri" panose="020F0502020204030204"/>
              </a:rPr>
              <a:t>LEO XIV</a:t>
            </a:r>
            <a:endParaRPr kumimoji="0" lang="en-GB" sz="2000" b="1" i="0" u="none" strike="noStrike" kern="1200" cap="none" spc="0" normalizeH="0" baseline="0" noProof="0" dirty="0">
              <a:ln>
                <a:noFill/>
              </a:ln>
              <a:solidFill>
                <a:srgbClr val="CC99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“You are the Christ, the Son of the living God” (Mt 16:16). In these words, Peter, asked by the Master, together with the other disciples, about his faith in him, expressed the patrimony that the Church, through the apostolic succession, has preserved, deepened and handed on for two thousand years.</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Jesus is the Christ, the Son of the living God: the one Savior, who alone reveals the face of the Father.  In him, God, in order to make himself close and accessible to men and women, revealed himself to us in the trusting eyes of a child, in the lively mind of a young person and in the mature features of a man (cf. Gaudium et Spes, 22), finally appearing to his disciples after the resurrection with his glorious body. He thus showed us a model of human holiness that we can all imitate, together with the promise of an eternal destiny that transcends all our limits and abilities.    Peter, in his response, understands both of these things: the gift of God and the path to follow in order to allow himself to be changed by that gift. They are two inseparable aspects of salvation entrusted to the Church to be proclaimed for the good of the human race. Indeed, they are entrusted to us, who were chosen by him before we were formed in our mothers’ wombs (cf. Jer 1:5), reborn in the waters of Baptism and, surpassing our limitations and with no merit of our own, brought here and sent forth from here, so that the Gospel might be proclaimed to every creature (cf. Mk 16:15).</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In a particular way, God has called me by your election to succeed the Prince of the Apostles, and has entrusted this treasure to me so that, with his help, I may be its faithful administrator (cf. 1 Cor 4:2) for the sake of the entire mystical Body of the Church. He has done so in order that she may be ever more fully a city set on a hill (cf. Rev 21:10), an ark of salvation sailing through the waters of history and a beacon that illumines the dark nights of this world. And this, not so much through the magnificence of her structures or the grandeur of her buildings – like the monuments among which we find ourselves – but rather through the holiness of her members. For we are the people whom God has chosen as his own, so that we may declare the wonderful deeds of him who called us out of darkness into his </a:t>
            </a:r>
            <a:r>
              <a:rPr lang="en-GB" sz="800" dirty="0" err="1"/>
              <a:t>marvelous</a:t>
            </a:r>
            <a:r>
              <a:rPr lang="en-GB" sz="800" dirty="0"/>
              <a:t> light (cf. 1 Pet 2:9).</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Peter, however, makes his profession of faith in reply to a specific question: “Who do people say that the Son of Man is?” (Mt 16:13). The question is not insignificant. It concerns an essential aspect of our ministry, namely, the world in which we live, with its limitations and its potential, its questions and its convictions.</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“Who do people say that the Son of Man is?” If we reflect on the scene we are considering, we might find two possible answers, which characterize two different attitudes.       First, there is the world’s response. Matthew tells us that this conversation between Jesus and his disciples takes place in the beautiful town of Caesarea Philippi, filled with luxurious palaces, set in a magnificent natural landscape at the foot of Mount Hermon, but also a place of cruel power plays and the scene of betrayals and infidelity. This setting speaks to us of a world that considers Jesus a completely insignificant person, at best someone with an unusual and striking way of speaking and acting. And so, once his presence becomes irksome because of his demands for honesty and his stern moral requirements, this “world” will not hesitate to reject and eliminate him.</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Then there is the other possible response to Jesus’ question: that of ordinary people. For them, the Nazarene is not a charlatan, but an upright man, one who has courage, who speaks well and says the right things, like other great prophets in the history of Israel. That is why they follow him, at least for as long as they can do so without too much risk or inconvenience. Yet to them he is only a man, and therefore, in times of danger, during his passion, they too abandon him and depart disappointed.       What is striking about these two attitudes is their relevance today. They embody notions that we could easily find on the lips of many men and women in our own time, even if, while essentially identical, they are expressed in different language.</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Even today, there are many settings in which the Christian faith is considered absurd, meant for the weak and unintelligent. Settings where other securities are preferred, like technology, money, success, power, or pleasure.</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These are contexts where it is not easy to preach the Gospel and bear witness to its truth, where believers are mocked, opposed, despised or at best tolerated and pitied. Yet, precisely for this reason, they are the places where our missionary outreach is desperately needed. A lack of faith is often tragically accompanied by the loss of meaning in life, the neglect of mercy, appalling violations of human dignity, the crisis of the family and so many other wounds that afflict our society.</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Today, too, there are many settings in which Jesus, although appreciated as a man, is reduced to a kind of charismatic leader or superman. This is true not only among non-believers but also among many baptized Christians, who thus end up living, at this level, in a state of practical atheism.    This is the world that has been entrusted to us, a world in which, as Pope Francis taught us so many times, we are called to bear witness to our joyful faith in Jesus the Savior. Therefore, it is essential that we too repeat, with Peter: “You are the Christ, the Son of the living God” (Mt 16:16).    It is essential to do this, first of all, in our personal relationship with the Lord, in our commitment to a daily journey of conversion. Then, to do so as a Church, experiencing together our fidelity to the Lord and bringing the Good News to all (cf. Lumen Gen., 1).</a:t>
            </a:r>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     I say this first of all to myself, as the Successor of Peter, as I begin my mission as Bishop of Rome and, according to the well-known expression of Saint Ignatius of Antioch, am called to preside in charity over the universal Church (cf. Letter to the Romans, Prologue). Saint Ignatius, who was led in chains to this city, the place of his impending sacrifice, wrote to the Christians there: “Then I will truly be a disciple of Jesus Christ, when the world no longer sees my body” (Letter to the Romans, IV, 1). Ignatius was speaking about being devoured by wild beasts in the arena – and so it happened – but his words apply more generally to an indispensable commitment for all those in the Church who exercise a ministry of authority. It is to move aside so that Christ may remain, to make oneself small so that he may be known and glorified (cf. Jn 3:30), to spend oneself to the utmost so that all may have the opportunity to know and love him.</a:t>
            </a:r>
          </a:p>
          <a:p>
            <a:pPr marL="0" marR="0" lvl="0" indent="0"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defTabSz="457200" rtl="0" eaLnBrk="1" fontAlgn="auto" latinLnBrk="0" hangingPunct="1">
              <a:lnSpc>
                <a:spcPct val="100000"/>
              </a:lnSpc>
              <a:spcBef>
                <a:spcPts val="0"/>
              </a:spcBef>
              <a:spcAft>
                <a:spcPts val="0"/>
              </a:spcAft>
              <a:buClrTx/>
              <a:buSzTx/>
              <a:buFontTx/>
              <a:buNone/>
              <a:tabLst/>
              <a:defRPr/>
            </a:pPr>
            <a:r>
              <a:rPr lang="en-GB" sz="800" dirty="0"/>
              <a:t>May God grant me this grace, today and always, through the loving intercession of Mary, Mother of the Church.</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i="0" u="none" strike="noStrike" kern="1200" cap="none" spc="0" normalizeH="0" baseline="0" noProof="0" dirty="0">
              <a:ln>
                <a:noFill/>
              </a:ln>
              <a:effectLst/>
              <a:uLnTx/>
              <a:uFillTx/>
              <a:ea typeface="+mn-ea"/>
              <a:cs typeface="+mn-cs"/>
            </a:endParaRPr>
          </a:p>
        </p:txBody>
      </p:sp>
      <p:pic>
        <p:nvPicPr>
          <p:cNvPr id="3" name="Picture 2">
            <a:extLst>
              <a:ext uri="{FF2B5EF4-FFF2-40B4-BE49-F238E27FC236}">
                <a16:creationId xmlns:a16="http://schemas.microsoft.com/office/drawing/2014/main" id="{424576E5-E95D-0825-C95E-B8793A026300}"/>
              </a:ext>
            </a:extLst>
          </p:cNvPr>
          <p:cNvPicPr>
            <a:picLocks noChangeAspect="1"/>
          </p:cNvPicPr>
          <p:nvPr/>
        </p:nvPicPr>
        <p:blipFill>
          <a:blip r:embed="rId3"/>
          <a:stretch>
            <a:fillRect/>
          </a:stretch>
        </p:blipFill>
        <p:spPr>
          <a:xfrm>
            <a:off x="514922" y="917674"/>
            <a:ext cx="2981716" cy="1677215"/>
          </a:xfrm>
          <a:prstGeom prst="rect">
            <a:avLst/>
          </a:prstGeom>
        </p:spPr>
      </p:pic>
      <p:sp>
        <p:nvSpPr>
          <p:cNvPr id="6" name="TextBox 5">
            <a:extLst>
              <a:ext uri="{FF2B5EF4-FFF2-40B4-BE49-F238E27FC236}">
                <a16:creationId xmlns:a16="http://schemas.microsoft.com/office/drawing/2014/main" id="{B5B69BA2-A839-658A-2536-98FF6FEA4A16}"/>
              </a:ext>
            </a:extLst>
          </p:cNvPr>
          <p:cNvSpPr txBox="1"/>
          <p:nvPr/>
        </p:nvSpPr>
        <p:spPr>
          <a:xfrm>
            <a:off x="3554360" y="917674"/>
            <a:ext cx="2890683"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FIRST HOMILY OF POPE LEO XIV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I will begin with a word in English, and the rest is in Italian.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But I want to repeat the words from the Responsorial Psalm: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“I will sing a new song to the Lord, because he has done marvels.”   And indeed, not just with me but with all of 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My brother Cardinals, as we celebrate this morning, I invite you to recognize the marvels that the Lord has done, the blessings that the Lord continues to pour out on all of us through the Ministry of Peter. You have called me to carry that cross, and to be blessed with that mission, and I know I can rely on each and every one of you to walk with me, as we continue as a Church,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as a community of friends of Jesus, as believers to announce the Good News, to announce the Gospel.</a:t>
            </a:r>
          </a:p>
        </p:txBody>
      </p:sp>
    </p:spTree>
    <p:extLst>
      <p:ext uri="{BB962C8B-B14F-4D97-AF65-F5344CB8AC3E}">
        <p14:creationId xmlns:p14="http://schemas.microsoft.com/office/powerpoint/2010/main" val="268106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EA7E6-9EB1-FC0C-1869-15961F8A4F7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4C8835E-A526-3BEA-8A98-F578C799FD70}"/>
              </a:ext>
            </a:extLst>
          </p:cNvPr>
          <p:cNvSpPr/>
          <p:nvPr/>
        </p:nvSpPr>
        <p:spPr>
          <a:xfrm>
            <a:off x="-73148" y="-35059"/>
            <a:ext cx="6931148" cy="170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14" name="Straight Connector 13">
            <a:extLst>
              <a:ext uri="{FF2B5EF4-FFF2-40B4-BE49-F238E27FC236}">
                <a16:creationId xmlns:a16="http://schemas.microsoft.com/office/drawing/2014/main" id="{79504A90-E8A5-64AC-056E-9791125A424D}"/>
              </a:ext>
            </a:extLst>
          </p:cNvPr>
          <p:cNvCxnSpPr>
            <a:cxnSpLocks/>
          </p:cNvCxnSpPr>
          <p:nvPr/>
        </p:nvCxnSpPr>
        <p:spPr>
          <a:xfrm>
            <a:off x="1489254" y="8246999"/>
            <a:ext cx="0" cy="1472837"/>
          </a:xfrm>
          <a:prstGeom prst="lin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0D2F162-4A70-D68B-6EDC-BA80BC21CA72}"/>
              </a:ext>
            </a:extLst>
          </p:cNvPr>
          <p:cNvSpPr/>
          <p:nvPr/>
        </p:nvSpPr>
        <p:spPr>
          <a:xfrm>
            <a:off x="3952649" y="-58668"/>
            <a:ext cx="2988857" cy="31987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3" name="TextBox 52">
            <a:extLst>
              <a:ext uri="{FF2B5EF4-FFF2-40B4-BE49-F238E27FC236}">
                <a16:creationId xmlns:a16="http://schemas.microsoft.com/office/drawing/2014/main" id="{16901840-76E6-7DFF-3136-39A4C0400B2E}"/>
              </a:ext>
            </a:extLst>
          </p:cNvPr>
          <p:cNvSpPr txBox="1"/>
          <p:nvPr/>
        </p:nvSpPr>
        <p:spPr>
          <a:xfrm>
            <a:off x="4039288" y="65533"/>
            <a:ext cx="2853608" cy="3247043"/>
          </a:xfrm>
          <a:prstGeom prst="rect">
            <a:avLst/>
          </a:prstGeom>
          <a:noFill/>
          <a:ln>
            <a:noFill/>
          </a:ln>
        </p:spPr>
        <p:txBody>
          <a:bodyPr wrap="square" rtlCol="0">
            <a:spAutoFit/>
          </a:bodyPr>
          <a:lstStyle/>
          <a:p>
            <a:r>
              <a:rPr lang="en-GB" sz="1600" dirty="0"/>
              <a:t>Parish Giving</a:t>
            </a:r>
          </a:p>
          <a:p>
            <a:endParaRPr lang="en-GB" sz="300" dirty="0"/>
          </a:p>
          <a:p>
            <a:r>
              <a:rPr lang="en-GB" sz="1000" dirty="0"/>
              <a:t>Regular standing order donations may be made directly to your Parish or by standing order:</a:t>
            </a:r>
          </a:p>
          <a:p>
            <a:endParaRPr lang="en-GB" sz="100" dirty="0"/>
          </a:p>
          <a:p>
            <a:r>
              <a:rPr lang="en-GB" sz="1050" b="1" dirty="0"/>
              <a:t>St Paul the Apostle | Thrapston</a:t>
            </a:r>
          </a:p>
          <a:p>
            <a:r>
              <a:rPr lang="en-GB" sz="1050" b="1" dirty="0"/>
              <a:t>St Thomas More| Raunds</a:t>
            </a:r>
          </a:p>
          <a:p>
            <a:r>
              <a:rPr lang="en-GB" sz="900" dirty="0"/>
              <a:t>Nat West</a:t>
            </a:r>
            <a:br>
              <a:rPr lang="en-GB" sz="900" dirty="0"/>
            </a:br>
            <a:r>
              <a:rPr lang="en-GB" sz="900" dirty="0"/>
              <a:t>Account : RCDN St Pauls Parish Thrapston</a:t>
            </a:r>
          </a:p>
          <a:p>
            <a:r>
              <a:rPr lang="en-GB" sz="1000" dirty="0"/>
              <a:t>Sort Code : 60-06-11</a:t>
            </a:r>
          </a:p>
          <a:p>
            <a:r>
              <a:rPr lang="en-GB" sz="1000" dirty="0"/>
              <a:t>Account No: 65068874</a:t>
            </a:r>
          </a:p>
          <a:p>
            <a:endParaRPr lang="en-GB" sz="100" dirty="0"/>
          </a:p>
          <a:p>
            <a:endParaRPr lang="en-GB" sz="200" dirty="0"/>
          </a:p>
          <a:p>
            <a:r>
              <a:rPr lang="en-GB" sz="1050" b="1" dirty="0"/>
              <a:t>The Most Holy Name of Jesus </a:t>
            </a:r>
            <a:r>
              <a:rPr lang="en-GB" sz="1100" b="1" dirty="0"/>
              <a:t>| Oundle</a:t>
            </a:r>
          </a:p>
          <a:p>
            <a:r>
              <a:rPr lang="en-GB" sz="900" dirty="0"/>
              <a:t>Nat West</a:t>
            </a:r>
          </a:p>
          <a:p>
            <a:r>
              <a:rPr lang="en-GB" sz="900" dirty="0"/>
              <a:t>Account Name : RCDN Most Holy Name of Jesus</a:t>
            </a:r>
          </a:p>
          <a:p>
            <a:r>
              <a:rPr lang="en-GB" sz="1000" dirty="0"/>
              <a:t>Sort Code: 60-06-11</a:t>
            </a:r>
          </a:p>
          <a:p>
            <a:r>
              <a:rPr lang="en-GB" sz="1000" dirty="0"/>
              <a:t>Account No : 46714626</a:t>
            </a:r>
          </a:p>
          <a:p>
            <a:endParaRPr lang="en-GB" sz="300" dirty="0"/>
          </a:p>
          <a:p>
            <a:endParaRPr lang="en-GB" sz="200" dirty="0"/>
          </a:p>
          <a:p>
            <a:r>
              <a:rPr lang="en-GB" sz="1000" dirty="0"/>
              <a:t>Please complete a “Gift-Aid” declaration and your Parish receives  tax refund cash on your behalf.  Please ask for a form by email.</a:t>
            </a:r>
          </a:p>
          <a:p>
            <a:endParaRPr lang="en-GB" sz="1000" dirty="0">
              <a:solidFill>
                <a:schemeClr val="bg1"/>
              </a:solidFill>
            </a:endParaRPr>
          </a:p>
          <a:p>
            <a:endParaRPr lang="en-GB" sz="900" dirty="0">
              <a:solidFill>
                <a:schemeClr val="bg1"/>
              </a:solidFill>
            </a:endParaRPr>
          </a:p>
        </p:txBody>
      </p:sp>
      <p:sp>
        <p:nvSpPr>
          <p:cNvPr id="62" name="TextBox 61">
            <a:extLst>
              <a:ext uri="{FF2B5EF4-FFF2-40B4-BE49-F238E27FC236}">
                <a16:creationId xmlns:a16="http://schemas.microsoft.com/office/drawing/2014/main" id="{7DBDE818-5482-0972-3DFC-556DAE3265B6}"/>
              </a:ext>
            </a:extLst>
          </p:cNvPr>
          <p:cNvSpPr txBox="1"/>
          <p:nvPr/>
        </p:nvSpPr>
        <p:spPr>
          <a:xfrm>
            <a:off x="2153336" y="1218327"/>
            <a:ext cx="1556760" cy="261610"/>
          </a:xfrm>
          <a:prstGeom prst="rect">
            <a:avLst/>
          </a:prstGeom>
          <a:noFill/>
        </p:spPr>
        <p:txBody>
          <a:bodyPr wrap="square">
            <a:spAutoFit/>
          </a:bodyPr>
          <a:lstStyle/>
          <a:p>
            <a:pPr algn="r"/>
            <a:r>
              <a:rPr lang="en-GB" sz="105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www.svp.org.uk</a:t>
            </a:r>
          </a:p>
        </p:txBody>
      </p:sp>
      <p:pic>
        <p:nvPicPr>
          <p:cNvPr id="63" name="Picture 62" descr="Graphical user interface, text&#10;&#10;Description automatically generated with medium confidence">
            <a:extLst>
              <a:ext uri="{FF2B5EF4-FFF2-40B4-BE49-F238E27FC236}">
                <a16:creationId xmlns:a16="http://schemas.microsoft.com/office/drawing/2014/main" id="{F286B383-202D-C9B0-467B-0BC85EE66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76" y="321894"/>
            <a:ext cx="2731074" cy="953458"/>
          </a:xfrm>
          <a:prstGeom prst="rect">
            <a:avLst/>
          </a:prstGeom>
        </p:spPr>
      </p:pic>
      <p:sp>
        <p:nvSpPr>
          <p:cNvPr id="16" name="TextBox 15">
            <a:extLst>
              <a:ext uri="{FF2B5EF4-FFF2-40B4-BE49-F238E27FC236}">
                <a16:creationId xmlns:a16="http://schemas.microsoft.com/office/drawing/2014/main" id="{CC874268-7177-D18C-4086-536442F7612D}"/>
              </a:ext>
            </a:extLst>
          </p:cNvPr>
          <p:cNvSpPr txBox="1"/>
          <p:nvPr/>
        </p:nvSpPr>
        <p:spPr>
          <a:xfrm>
            <a:off x="309157" y="1417578"/>
            <a:ext cx="3370264" cy="246221"/>
          </a:xfrm>
          <a:prstGeom prst="rect">
            <a:avLst/>
          </a:prstGeom>
          <a:noFill/>
        </p:spPr>
        <p:txBody>
          <a:bodyPr wrap="square">
            <a:spAutoFit/>
          </a:bodyPr>
          <a:lstStyle/>
          <a:p>
            <a:pPr algn="r"/>
            <a:r>
              <a:rPr lang="en-GB" sz="1000" u="sng"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hlinkClick r:id="rId4"/>
              </a:rPr>
              <a:t>svp140512@gmail.com</a:t>
            </a:r>
            <a:r>
              <a:rPr lang="en-GB" sz="1000" u="sng"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a:t>
            </a:r>
            <a:r>
              <a:rPr kumimoji="0" lang="en-GB" sz="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Joe Gasan on 07565 395955 </a:t>
            </a:r>
            <a:endParaRPr lang="en-GB" sz="105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213FBB93-8648-6006-AF3B-CE71C9FF07C9}"/>
              </a:ext>
            </a:extLst>
          </p:cNvPr>
          <p:cNvSpPr txBox="1"/>
          <p:nvPr/>
        </p:nvSpPr>
        <p:spPr>
          <a:xfrm>
            <a:off x="3816308" y="3140044"/>
            <a:ext cx="2931765" cy="2695610"/>
          </a:xfrm>
          <a:prstGeom prst="rect">
            <a:avLst/>
          </a:prstGeom>
          <a:noFill/>
        </p:spPr>
        <p:txBody>
          <a:bodyPr wrap="square" rtlCol="0">
            <a:spAutoFit/>
          </a:bodyPr>
          <a:lstStyle/>
          <a:p>
            <a:pPr>
              <a:lnSpc>
                <a:spcPct val="107000"/>
              </a:lnSpc>
              <a:spcAft>
                <a:spcPts val="800"/>
              </a:spcAft>
            </a:pPr>
            <a:r>
              <a:rPr lang="en-GB" sz="900" b="1" kern="100" dirty="0">
                <a:effectLst/>
                <a:latin typeface="Georgia" panose="02040502050405020303" pitchFamily="18" charset="0"/>
                <a:ea typeface="Aptos" panose="020B0004020202020204" pitchFamily="34" charset="0"/>
                <a:cs typeface="Times New Roman" panose="02020603050405020304" pitchFamily="18" charset="0"/>
              </a:rPr>
              <a:t>Prayer For the Canonisation </a:t>
            </a:r>
          </a:p>
          <a:p>
            <a:pPr>
              <a:lnSpc>
                <a:spcPct val="107000"/>
              </a:lnSpc>
              <a:spcAft>
                <a:spcPts val="800"/>
              </a:spcAft>
            </a:pPr>
            <a:r>
              <a:rPr lang="en-GB" sz="900" b="1" kern="100" dirty="0">
                <a:effectLst/>
                <a:latin typeface="Georgia" panose="02040502050405020303" pitchFamily="18" charset="0"/>
                <a:ea typeface="Aptos" panose="020B0004020202020204" pitchFamily="34" charset="0"/>
                <a:cs typeface="Times New Roman" panose="02020603050405020304" pitchFamily="18" charset="0"/>
              </a:rPr>
              <a:t> of Blessed Peter Wright</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Eternal Father, your priest and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martyr, Blessed Peter Wright of the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Society of Jesus, worked with zeal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and dedication in your vineyard and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gave his life freely because of his faith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in you and in your Church.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Through his intercession grant that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this humble flock may reach where </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Jesus, our brave Shepherd, has gone.</a:t>
            </a:r>
          </a:p>
          <a:p>
            <a:pPr>
              <a:lnSpc>
                <a:spcPct val="107000"/>
              </a:lnSpc>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In blessed Peter’s name, I come to you with my needs:</a:t>
            </a:r>
            <a:r>
              <a:rPr lang="en-GB" sz="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7000"/>
              </a:lnSpc>
            </a:pPr>
            <a:r>
              <a:rPr lang="en-GB" sz="800" i="1" kern="100" dirty="0">
                <a:effectLst/>
                <a:latin typeface="Georgia" panose="02040502050405020303" pitchFamily="18" charset="0"/>
                <a:ea typeface="Aptos" panose="020B0004020202020204" pitchFamily="34" charset="0"/>
                <a:cs typeface="Times New Roman" panose="02020603050405020304" pitchFamily="18" charset="0"/>
              </a:rPr>
              <a:t>            (pause and silently mention your request)</a:t>
            </a:r>
            <a:endParaRPr lang="en-GB"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800" kern="100" dirty="0">
                <a:effectLst/>
                <a:latin typeface="Georgia" panose="02040502050405020303" pitchFamily="18" charset="0"/>
                <a:ea typeface="Aptos" panose="020B0004020202020204" pitchFamily="34" charset="0"/>
                <a:cs typeface="Times New Roman" panose="02020603050405020304" pitchFamily="18" charset="0"/>
              </a:rPr>
              <a:t>Lord, help me always to imitate the great faith, generous love, and burning zeal of Blessed Peter. Grant that Your Church may proclaim him as a saint serving at your Throne in Heaven and interceding for us. Through Christ our Lord. Amen.</a:t>
            </a:r>
            <a:endParaRPr lang="en-GB" sz="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descr="A person holding a wine glass&#10;&#10;Description automatically generated">
            <a:extLst>
              <a:ext uri="{FF2B5EF4-FFF2-40B4-BE49-F238E27FC236}">
                <a16:creationId xmlns:a16="http://schemas.microsoft.com/office/drawing/2014/main" id="{E8916F86-6134-F991-9C2C-335FB8CE5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039" y="3209968"/>
            <a:ext cx="1110692" cy="1638677"/>
          </a:xfrm>
          <a:prstGeom prst="rect">
            <a:avLst/>
          </a:prstGeom>
        </p:spPr>
      </p:pic>
      <p:sp>
        <p:nvSpPr>
          <p:cNvPr id="12" name="TextBox 11">
            <a:extLst>
              <a:ext uri="{FF2B5EF4-FFF2-40B4-BE49-F238E27FC236}">
                <a16:creationId xmlns:a16="http://schemas.microsoft.com/office/drawing/2014/main" id="{FD3EA584-2CCB-F7B6-ED32-8CF6A8ED4F0C}"/>
              </a:ext>
            </a:extLst>
          </p:cNvPr>
          <p:cNvSpPr txBox="1"/>
          <p:nvPr/>
        </p:nvSpPr>
        <p:spPr>
          <a:xfrm>
            <a:off x="188529" y="1672507"/>
            <a:ext cx="3541575" cy="8148384"/>
          </a:xfrm>
          <a:prstGeom prst="rect">
            <a:avLst/>
          </a:prstGeom>
          <a:noFill/>
          <a:ln w="19050">
            <a:solidFill>
              <a:srgbClr val="FF9900"/>
            </a:solidFill>
          </a:ln>
        </p:spPr>
        <p:txBody>
          <a:bodyPr wrap="square"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00000"/>
                </a:solidFill>
                <a:effectLst/>
                <a:uLnTx/>
                <a:uFillTx/>
                <a:latin typeface="Calibri" panose="020F0502020204030204"/>
                <a:ea typeface="+mn-ea"/>
                <a:cs typeface="+mn-cs"/>
              </a:rPr>
              <a:t>Requiescat</a:t>
            </a: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GB" sz="1050" b="1" dirty="0">
                <a:solidFill>
                  <a:srgbClr val="000000"/>
                </a:solidFill>
                <a:latin typeface="Calibri" panose="020F0502020204030204"/>
              </a:rPr>
              <a:t>In Pace</a:t>
            </a:r>
            <a:endPar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solidFill>
                  <a:srgbClr val="000000"/>
                </a:solidFill>
                <a:latin typeface="Calibri" panose="020F0502020204030204"/>
              </a:rPr>
              <a:t>Please pray for the repose of the soul of our sister Jacqueline (Jacqui) Gadge, who passed away last Sunday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solidFill>
                  <a:srgbClr val="000000"/>
                </a:solidFill>
                <a:latin typeface="Calibri" panose="020F0502020204030204"/>
              </a:rPr>
              <a:t>after having been comforted by the Sacraments of the Church.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srgbClr val="000000"/>
                </a:solidFill>
                <a:effectLst/>
                <a:uLnTx/>
                <a:uFillTx/>
                <a:latin typeface="Calibri" panose="020F0502020204030204"/>
                <a:ea typeface="+mn-ea"/>
                <a:cs typeface="+mn-cs"/>
              </a:rPr>
              <a:t>Please support</a:t>
            </a:r>
            <a:r>
              <a:rPr lang="en-GB" sz="800" dirty="0">
                <a:solidFill>
                  <a:srgbClr val="000000"/>
                </a:solidFill>
                <a:latin typeface="Calibri" panose="020F0502020204030204"/>
              </a:rPr>
              <a:t> Jaqui’s family with your prayers in this difficult time.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REGINA CAELI</a:t>
            </a:r>
          </a:p>
          <a:p>
            <a:pPr lvl="0" algn="ctr">
              <a:defRPr/>
            </a:pPr>
            <a:r>
              <a:rPr lang="en-GB" sz="800" dirty="0">
                <a:solidFill>
                  <a:srgbClr val="000000"/>
                </a:solidFill>
                <a:latin typeface="Calibri" panose="020F0502020204030204"/>
              </a:rPr>
              <a:t>During Easter time we will sing the Marian </a:t>
            </a:r>
            <a:r>
              <a:rPr lang="en-GB" sz="800" dirty="0">
                <a:solidFill>
                  <a:srgbClr val="000000"/>
                </a:solidFill>
              </a:rPr>
              <a:t>antiphon </a:t>
            </a:r>
            <a:r>
              <a:rPr lang="en-GB" sz="800" b="1" i="1" dirty="0">
                <a:solidFill>
                  <a:srgbClr val="000000"/>
                </a:solidFill>
                <a:latin typeface="Calibri" panose="020F0502020204030204"/>
              </a:rPr>
              <a:t>Regina Caeli </a:t>
            </a:r>
            <a:r>
              <a:rPr lang="en-GB" sz="800" dirty="0">
                <a:solidFill>
                  <a:srgbClr val="000000"/>
                </a:solidFill>
                <a:latin typeface="Calibri" panose="020F0502020204030204"/>
              </a:rPr>
              <a:t>at the end of Mass. </a:t>
            </a:r>
            <a:r>
              <a:rPr kumimoji="0" lang="en-GB" sz="800" i="0" u="none" strike="noStrike" kern="1200" cap="none" spc="0" normalizeH="0" baseline="0" noProof="0" dirty="0">
                <a:ln>
                  <a:noFill/>
                </a:ln>
                <a:solidFill>
                  <a:srgbClr val="000000"/>
                </a:solidFill>
                <a:effectLst/>
                <a:uLnTx/>
                <a:uFillTx/>
                <a:latin typeface="Calibri" panose="020F0502020204030204"/>
                <a:ea typeface="+mn-ea"/>
                <a:cs typeface="+mn-cs"/>
              </a:rPr>
              <a:t>Those who want to learn it, can listen to the marvellous recording below: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https://www.youtube.com/watch?v=ElNfiLCLb7g</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400" dirty="0">
              <a:solidFill>
                <a:prstClr val="black"/>
              </a:solidFill>
              <a:latin typeface="Calibri" panose="020F0502020204030204"/>
            </a:endParaRPr>
          </a:p>
          <a:p>
            <a:pPr algn="ctr" rtl="0" fontAlgn="base"/>
            <a:r>
              <a:rPr lang="en-GB" sz="1050" b="1" i="0" dirty="0">
                <a:solidFill>
                  <a:srgbClr val="000000"/>
                </a:solidFill>
                <a:effectLst/>
              </a:rPr>
              <a:t>PASTORAL VISITATION - 14th-15th June 2025</a:t>
            </a:r>
            <a:endParaRPr lang="en-GB" sz="1050" b="0" i="0" dirty="0">
              <a:solidFill>
                <a:srgbClr val="000000"/>
              </a:solidFill>
              <a:effectLst/>
            </a:endParaRPr>
          </a:p>
          <a:p>
            <a:pPr algn="ctr" rtl="0" fontAlgn="base"/>
            <a:r>
              <a:rPr lang="en-GB" sz="800" b="0" i="0" dirty="0">
                <a:solidFill>
                  <a:srgbClr val="000000"/>
                </a:solidFill>
                <a:effectLst/>
              </a:rPr>
              <a:t>On Sunday 14th-15th June the people of the Cluster of Blessed Peter Wright will have a Pastoral Visitation by the Rt Rev Dr David James Oakley, Bishop of Northampton.</a:t>
            </a:r>
          </a:p>
          <a:p>
            <a:pPr algn="ctr" rtl="0" fontAlgn="base"/>
            <a:r>
              <a:rPr lang="en-GB" sz="800" b="0" i="0" dirty="0">
                <a:solidFill>
                  <a:srgbClr val="000000"/>
                </a:solidFill>
                <a:effectLst/>
              </a:rPr>
              <a:t>Bishop David will visit the two Catholic parish churches of the Most Holy Name of Jesus, Oundle and of St Paul the Apostle, Thrapston with the chapel of St Thomas More, Raunds. </a:t>
            </a:r>
          </a:p>
          <a:p>
            <a:pPr algn="ctr" rtl="0" fontAlgn="base"/>
            <a:r>
              <a:rPr lang="en-GB" sz="800" b="0" i="0" dirty="0">
                <a:solidFill>
                  <a:srgbClr val="000000"/>
                </a:solidFill>
                <a:effectLst/>
              </a:rPr>
              <a:t>Many of you might ask: "What is a Pastoral Visitation?" It is a way for a Bishop to come into personal contact with the clergy and especially with the many people responsible for various areas of the pastoral life of the parish. Through this visit the bishop becomes acquainted with the reality of the environment, the socio-economic condition of the people, the current pastoral programs, and the overall functioning of the parish. It is a time of grace for the entire Catholic community of the area, whose chief pastor visits to bring encouragement and hope to those involved in pastoral work and to all the people of the parish. He will celebrate the Eucharist, proclaim the Word of God and preach the wonders of our wonderful Catholic faith. The bishop visits a parish, which is not a building but rather the people who make it. He will make known the pastoral priorities of the whole diocese and will foster a sense of belonging to the diocesan Church, which is the Local Church of Northampton.</a:t>
            </a:r>
          </a:p>
          <a:p>
            <a:pPr algn="ctr" rtl="0" fontAlgn="base"/>
            <a:endParaRPr lang="en-GB" sz="400" dirty="0">
              <a:solidFill>
                <a:srgbClr val="000000"/>
              </a:solidFill>
            </a:endParaRPr>
          </a:p>
          <a:p>
            <a:pPr algn="ctr" fontAlgn="base">
              <a:buNone/>
            </a:pPr>
            <a:r>
              <a:rPr lang="en-GB" sz="1050" b="1" i="0" dirty="0">
                <a:solidFill>
                  <a:srgbClr val="000000"/>
                </a:solidFill>
                <a:effectLst/>
              </a:rPr>
              <a:t>Thank You </a:t>
            </a:r>
          </a:p>
          <a:p>
            <a:pPr algn="ctr" fontAlgn="base">
              <a:buNone/>
            </a:pPr>
            <a:r>
              <a:rPr lang="en-GB" sz="800" b="0" i="0" dirty="0">
                <a:solidFill>
                  <a:srgbClr val="000000"/>
                </a:solidFill>
                <a:effectLst/>
              </a:rPr>
              <a:t>A heartfelt thank you to everyone who joined us for refreshments and cakes after mass on Sunday, 4th May at MHNJ. It was a lovely opportunity to come together as a parish and support two great causes: our own church and </a:t>
            </a:r>
            <a:r>
              <a:rPr lang="en-GB" sz="800" b="0" i="1" dirty="0">
                <a:solidFill>
                  <a:srgbClr val="000000"/>
                </a:solidFill>
                <a:effectLst/>
              </a:rPr>
              <a:t>Restless Development.</a:t>
            </a:r>
            <a:endParaRPr lang="en-GB" sz="800" b="0" i="0" dirty="0">
              <a:solidFill>
                <a:srgbClr val="000000"/>
              </a:solidFill>
              <a:effectLst/>
            </a:endParaRPr>
          </a:p>
          <a:p>
            <a:pPr algn="ctr" fontAlgn="base">
              <a:buNone/>
            </a:pPr>
            <a:r>
              <a:rPr lang="en-GB" sz="800" b="0" i="0" dirty="0">
                <a:solidFill>
                  <a:srgbClr val="000000"/>
                </a:solidFill>
                <a:effectLst/>
              </a:rPr>
              <a:t>We are delighted to share that £260 was raised— £130 for Restless Development and £130 for MHNJ (with card donations yet to be added). Thank you for your generosity and kindness.</a:t>
            </a:r>
          </a:p>
          <a:p>
            <a:pPr algn="ctr" fontAlgn="base">
              <a:buNone/>
            </a:pPr>
            <a:r>
              <a:rPr lang="en-GB" sz="800" b="0" i="0" dirty="0">
                <a:solidFill>
                  <a:srgbClr val="000000"/>
                </a:solidFill>
                <a:effectLst/>
              </a:rPr>
              <a:t>Our warm thanks also go to Orla and Jaspal for providing hot drinks and helping to make the event so welcoming.</a:t>
            </a:r>
          </a:p>
          <a:p>
            <a:pPr algn="ctr" fontAlgn="base">
              <a:buNone/>
            </a:pPr>
            <a:r>
              <a:rPr lang="en-GB" sz="800" b="0" i="0" dirty="0">
                <a:solidFill>
                  <a:srgbClr val="000000"/>
                </a:solidFill>
                <a:effectLst/>
              </a:rPr>
              <a:t>To learn more or donate, visit: </a:t>
            </a:r>
            <a:r>
              <a:rPr lang="en-GB" sz="800" b="0" i="0" dirty="0">
                <a:solidFill>
                  <a:srgbClr val="000000"/>
                </a:solidFill>
                <a:effectLst/>
                <a:hlinkClick r:id="rId7" tooltip="https://www.google.com/url?q=https://www.schoolstriathlon.org/e/oundle-school-schools-triathlon-7474&amp;source=gmail-imap&amp;ust=1747253409000000&amp;usg=AOvVaw0YWKyyRyK_nbiFErLUguqo"/>
              </a:rPr>
              <a:t>www.schoolstriathlon.org/e/oundle-school-schools-triathlon-7474</a:t>
            </a:r>
            <a:endParaRPr lang="en-GB" sz="800" b="0" i="0" dirty="0">
              <a:solidFill>
                <a:srgbClr val="000000"/>
              </a:solidFill>
              <a:effectLst/>
            </a:endParaRPr>
          </a:p>
          <a:p>
            <a:pPr algn="ctr" fontAlgn="base">
              <a:buNone/>
            </a:pPr>
            <a:r>
              <a:rPr lang="en-GB" sz="800" b="0" i="0" dirty="0">
                <a:solidFill>
                  <a:srgbClr val="000000"/>
                </a:solidFill>
                <a:effectLst/>
              </a:rPr>
              <a:t>With sincere thanks and God bless,</a:t>
            </a:r>
          </a:p>
          <a:p>
            <a:pPr algn="ctr" fontAlgn="base"/>
            <a:r>
              <a:rPr lang="en-GB" sz="800" b="0" i="0" dirty="0">
                <a:solidFill>
                  <a:srgbClr val="000000"/>
                </a:solidFill>
                <a:effectLst/>
              </a:rPr>
              <a:t>Anastasia (on behalf of Year 5 Superstars team)</a:t>
            </a:r>
          </a:p>
          <a:p>
            <a:pPr algn="ctr" rtl="0" fontAlgn="base"/>
            <a:endParaRPr lang="en-GB" sz="400" dirty="0">
              <a:solidFill>
                <a:srgbClr val="00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libri" panose="020F0502020204030204"/>
                <a:ea typeface="+mn-ea"/>
                <a:cs typeface="+mn-cs"/>
              </a:rPr>
              <a:t>HOLY COMMUNION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A reminder about when to approach the altar for the reception of Holy Communion. Once the priest has drunk the Most Precious Blood from the chalice and the bell is rung, please start making your way to the altar (sanctuary). This will make communion swifter and will show our spiritual willingness that we truly desire to be fed by Christ.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solidFill>
                <a:srgbClr val="000000"/>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500" dirty="0">
              <a:solidFill>
                <a:srgbClr val="96607D"/>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Diaconate Open Day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Considering the Diaconate? Are you feeling called to serve in a deeper way? Come and learn about the ministry of the Permanent Diaconate in our diocese at an Information Morning on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Saturday, 31st May,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from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10:00 AM to 12:00 PM at St. Mary's Parish, 82 West St., Dunstable</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For more information, contact Fr. Tony Brennan at 01582 662710 or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hlinkClick r:id="rId8"/>
              </a:rPr>
              <a:t>franthony.brennan@northamptondiocese.org</a:t>
            </a: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solidFill>
                <a:srgbClr val="000000"/>
              </a:solidFill>
              <a:latin typeface="Calibri" panose="020F0502020204030204"/>
            </a:endParaRPr>
          </a:p>
        </p:txBody>
      </p:sp>
      <p:sp>
        <p:nvSpPr>
          <p:cNvPr id="13" name="TextBox 12">
            <a:extLst>
              <a:ext uri="{FF2B5EF4-FFF2-40B4-BE49-F238E27FC236}">
                <a16:creationId xmlns:a16="http://schemas.microsoft.com/office/drawing/2014/main" id="{DCBC7987-EC0D-ADD7-CD1C-6A5B0C131849}"/>
              </a:ext>
            </a:extLst>
          </p:cNvPr>
          <p:cNvSpPr txBox="1"/>
          <p:nvPr/>
        </p:nvSpPr>
        <p:spPr>
          <a:xfrm>
            <a:off x="982700" y="1663799"/>
            <a:ext cx="1977425" cy="276999"/>
          </a:xfrm>
          <a:prstGeom prst="rect">
            <a:avLst/>
          </a:prstGeom>
          <a:noFill/>
          <a:ln>
            <a:noFill/>
          </a:ln>
        </p:spPr>
        <p:txBody>
          <a:bodyPr wrap="square" rtlCol="0">
            <a:spAutoFit/>
          </a:bodyPr>
          <a:lstStyle/>
          <a:p>
            <a:pPr algn="ctr"/>
            <a:r>
              <a:rPr lang="en-GB" sz="1200" b="1" dirty="0">
                <a:solidFill>
                  <a:srgbClr val="FF9900"/>
                </a:solidFill>
              </a:rPr>
              <a:t>CLUSTER NOTICES</a:t>
            </a:r>
          </a:p>
        </p:txBody>
      </p:sp>
      <p:sp>
        <p:nvSpPr>
          <p:cNvPr id="9" name="TextBox 8">
            <a:extLst>
              <a:ext uri="{FF2B5EF4-FFF2-40B4-BE49-F238E27FC236}">
                <a16:creationId xmlns:a16="http://schemas.microsoft.com/office/drawing/2014/main" id="{A8CAE8FC-9629-BA58-8160-EA4A52685713}"/>
              </a:ext>
            </a:extLst>
          </p:cNvPr>
          <p:cNvSpPr txBox="1"/>
          <p:nvPr/>
        </p:nvSpPr>
        <p:spPr>
          <a:xfrm>
            <a:off x="3787763" y="5788522"/>
            <a:ext cx="2988857" cy="2246769"/>
          </a:xfrm>
          <a:prstGeom prst="rect">
            <a:avLst/>
          </a:prstGeom>
          <a:noFill/>
          <a:ln w="15875">
            <a:solidFill>
              <a:srgbClr val="FF9900"/>
            </a:solidFill>
          </a:ln>
        </p:spPr>
        <p:txBody>
          <a:bodyPr wrap="square" rtlCol="0">
            <a:spAutoFit/>
          </a:bodyPr>
          <a:lstStyle/>
          <a:p>
            <a:r>
              <a:rPr lang="en-GB" sz="1200" b="1" dirty="0"/>
              <a:t>Safeguarding Key Message</a:t>
            </a:r>
          </a:p>
          <a:p>
            <a:endParaRPr lang="en-GB" sz="400" dirty="0"/>
          </a:p>
          <a:p>
            <a:r>
              <a:rPr lang="en-GB" sz="900" dirty="0"/>
              <a:t>Our key message this year is :     </a:t>
            </a:r>
            <a:r>
              <a:rPr lang="en-GB" sz="900" b="1" dirty="0"/>
              <a:t>‘The Diocese of Northampton have adopted the National policies of CBCEW’</a:t>
            </a:r>
            <a:endParaRPr lang="en-GB" sz="900" dirty="0"/>
          </a:p>
          <a:p>
            <a:r>
              <a:rPr lang="en-GB" sz="900" dirty="0"/>
              <a:t>Key webpages:</a:t>
            </a:r>
          </a:p>
          <a:p>
            <a:r>
              <a:rPr lang="en-GB" sz="900" dirty="0">
                <a:hlinkClick r:id="rId9"/>
              </a:rPr>
              <a:t>https://catholicsafeguarding.org.uk/resources/national-safeguarding-policy/</a:t>
            </a:r>
            <a:r>
              <a:rPr lang="en-GB" sz="900" dirty="0"/>
              <a:t> </a:t>
            </a:r>
          </a:p>
          <a:p>
            <a:r>
              <a:rPr lang="en-GB" sz="900" dirty="0">
                <a:hlinkClick r:id="rId10"/>
              </a:rPr>
              <a:t>https://northamptondiocese.org/policies/</a:t>
            </a:r>
            <a:r>
              <a:rPr lang="en-GB" sz="9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To make any enquiries please contact safeguarding office on </a:t>
            </a:r>
            <a:r>
              <a:rPr kumimoji="0" lang="en-GB" sz="900" b="0" i="0" u="none" strike="noStrike" kern="1200" cap="none" spc="0" normalizeH="0" baseline="0" noProof="0" dirty="0">
                <a:ln>
                  <a:noFill/>
                </a:ln>
                <a:solidFill>
                  <a:srgbClr val="006EB7"/>
                </a:solidFill>
                <a:effectLst/>
                <a:uLnTx/>
                <a:uFillTx/>
                <a:latin typeface="Calibri" panose="020F0502020204030204"/>
                <a:ea typeface="Helvetica Neue" panose="02000503000000020004" pitchFamily="2" charset="0"/>
                <a:cs typeface="Helvetica" panose="020B0604020202020204" pitchFamily="34" charset="0"/>
              </a:rPr>
              <a:t>01604723514</a:t>
            </a:r>
            <a:r>
              <a:rPr kumimoji="0" lang="en-GB" sz="9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or </a:t>
            </a:r>
            <a:r>
              <a:rPr kumimoji="0" lang="en-GB" sz="900" b="0" i="0" u="none" strike="noStrike" kern="1200" cap="none" spc="0" normalizeH="0" baseline="0" noProof="0" dirty="0">
                <a:ln>
                  <a:noFill/>
                </a:ln>
                <a:solidFill>
                  <a:srgbClr val="006EB7"/>
                </a:solidFill>
                <a:effectLst/>
                <a:uLnTx/>
                <a:uFillTx/>
                <a:latin typeface="Calibri" panose="020F0502020204030204"/>
                <a:ea typeface="Helvetica Neue" panose="02000503000000020004" pitchFamily="2" charset="0"/>
                <a:cs typeface="Helvetica" panose="020B0604020202020204" pitchFamily="34" charset="0"/>
              </a:rPr>
              <a:t>safeguarding@northamptondiocese.org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PARISH SAFEGUARDING CONTACT</a:t>
            </a:r>
            <a:endParaRPr kumimoji="0" lang="en-GB" sz="1100" b="0" i="0" u="none" strike="noStrike" kern="1200" cap="none" spc="0" normalizeH="0" baseline="0" noProof="0" dirty="0">
              <a:ln>
                <a:noFill/>
              </a:ln>
              <a:solidFill>
                <a:srgbClr val="006EB7"/>
              </a:solidFill>
              <a:effectLst/>
              <a:uLnTx/>
              <a:uFillTx/>
              <a:latin typeface="Calibri" panose="020F0502020204030204"/>
              <a:ea typeface="Helvetica Neue" panose="02000503000000020004" pitchFamily="2"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Safeguarding officer – Sharon Knox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sharon_knox@hotmail.com </a:t>
            </a:r>
          </a:p>
        </p:txBody>
      </p:sp>
      <p:sp>
        <p:nvSpPr>
          <p:cNvPr id="5" name="TextBox 4">
            <a:extLst>
              <a:ext uri="{FF2B5EF4-FFF2-40B4-BE49-F238E27FC236}">
                <a16:creationId xmlns:a16="http://schemas.microsoft.com/office/drawing/2014/main" id="{A80CA7F5-03CA-5A35-847C-37BFF2F6ECE2}"/>
              </a:ext>
            </a:extLst>
          </p:cNvPr>
          <p:cNvSpPr txBox="1"/>
          <p:nvPr/>
        </p:nvSpPr>
        <p:spPr>
          <a:xfrm>
            <a:off x="159699" y="8484968"/>
            <a:ext cx="3599234" cy="276999"/>
          </a:xfrm>
          <a:prstGeom prst="rect">
            <a:avLst/>
          </a:prstGeom>
          <a:noFill/>
        </p:spPr>
        <p:txBody>
          <a:bodyPr wrap="square" rtlCol="0">
            <a:spAutoFit/>
          </a:bodyPr>
          <a:lstStyle/>
          <a:p>
            <a:pPr algn="ctr"/>
            <a:r>
              <a:rPr lang="en-GB" sz="1200" b="1" dirty="0">
                <a:solidFill>
                  <a:srgbClr val="FF9900"/>
                </a:solidFill>
              </a:rPr>
              <a:t>DIOCESAN NOTICES</a:t>
            </a:r>
          </a:p>
        </p:txBody>
      </p:sp>
      <p:sp>
        <p:nvSpPr>
          <p:cNvPr id="2" name="TextBox 1">
            <a:extLst>
              <a:ext uri="{FF2B5EF4-FFF2-40B4-BE49-F238E27FC236}">
                <a16:creationId xmlns:a16="http://schemas.microsoft.com/office/drawing/2014/main" id="{01ED52BC-FAAE-255C-E5D7-6C614BD9C5EB}"/>
              </a:ext>
            </a:extLst>
          </p:cNvPr>
          <p:cNvSpPr txBox="1"/>
          <p:nvPr/>
        </p:nvSpPr>
        <p:spPr>
          <a:xfrm>
            <a:off x="3787763" y="8056540"/>
            <a:ext cx="2988857" cy="1731243"/>
          </a:xfrm>
          <a:prstGeom prst="rect">
            <a:avLst/>
          </a:prstGeom>
          <a:noFill/>
          <a:ln w="15875">
            <a:solidFill>
              <a:srgbClr val="FF99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libri" panose="020F0502020204030204"/>
                <a:ea typeface="+mn-ea"/>
                <a:cs typeface="+mn-cs"/>
              </a:rPr>
              <a:t>Jesus Our Hope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As part of our celebrations for the 2025 Jubilee Year, you are warmly invited to an evening of celebration, inspiration, and hope.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Each evening will include: Prayer, reflection on God’s Word, personal testimony, music and time to socialise over refreshments.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The event is free to attend, but to help us prepare refreshments, we kindly ask that you register in advance.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Event Dates and Locations: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effectLst/>
                <a:uLnTx/>
                <a:uFillTx/>
                <a:latin typeface="Calibri" panose="020F0502020204030204"/>
                <a:ea typeface="+mn-ea"/>
                <a:cs typeface="+mn-cs"/>
              </a:rPr>
              <a:t>Monday, 12 May – Online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    </a:t>
            </a:r>
            <a:r>
              <a:rPr kumimoji="0" lang="en-GB" sz="800" b="1" i="0" u="none" strike="noStrike" kern="1200" cap="none" spc="0" normalizeH="0" baseline="0" noProof="0" dirty="0">
                <a:ln>
                  <a:noFill/>
                </a:ln>
                <a:effectLst/>
                <a:uLnTx/>
                <a:uFillTx/>
                <a:latin typeface="Calibri" panose="020F0502020204030204"/>
                <a:ea typeface="+mn-ea"/>
                <a:cs typeface="+mn-cs"/>
              </a:rPr>
              <a:t> Tuesday, 14 May – 7:00–9:00 PM in Olney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     </a:t>
            </a:r>
            <a:r>
              <a:rPr kumimoji="0" lang="en-GB" sz="800" b="1" i="0" u="none" strike="noStrike" kern="1200" cap="none" spc="0" normalizeH="0" baseline="0" noProof="0" dirty="0">
                <a:ln>
                  <a:noFill/>
                </a:ln>
                <a:effectLst/>
                <a:uLnTx/>
                <a:uFillTx/>
                <a:latin typeface="Calibri" panose="020F0502020204030204"/>
                <a:ea typeface="+mn-ea"/>
                <a:cs typeface="+mn-cs"/>
              </a:rPr>
              <a:t>Monday, 9 June – 7:00–9:00 PM in Aylesbury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effectLst/>
                <a:uLnTx/>
                <a:uFillTx/>
                <a:latin typeface="Calibri" panose="020F0502020204030204"/>
                <a:ea typeface="+mn-ea"/>
                <a:cs typeface="+mn-cs"/>
              </a:rPr>
              <a:t>More information and registration details can be found </a:t>
            </a:r>
            <a:r>
              <a:rPr kumimoji="0" lang="en-GB" sz="800" i="0" u="none" strike="noStrike" kern="1200" cap="none" spc="0" normalizeH="0" baseline="0" noProof="0" dirty="0">
                <a:ln>
                  <a:noFill/>
                </a:ln>
                <a:effectLst/>
                <a:uLnTx/>
                <a:uFillTx/>
                <a:ea typeface="+mn-ea"/>
                <a:cs typeface="+mn-cs"/>
              </a:rPr>
              <a:t>at:</a:t>
            </a:r>
            <a:r>
              <a:rPr lang="en-GB" sz="800" b="0" i="0" dirty="0">
                <a:solidFill>
                  <a:srgbClr val="000000"/>
                </a:solidFill>
                <a:effectLst/>
              </a:rPr>
              <a:t> </a:t>
            </a:r>
            <a:r>
              <a:rPr lang="en-GB" sz="800" b="0" i="0" dirty="0">
                <a:solidFill>
                  <a:srgbClr val="96607D"/>
                </a:solidFill>
                <a:effectLst/>
                <a:hlinkClick r:id="rId11" tooltip="https://www.google.com/url?q=https://northamptondiocese.org/courses/&amp;source=gmail-imap&amp;ust=1747199549000000&amp;usg=AOvVaw0oqlPPBlGs-j4C8W9VhIQa"/>
              </a:rPr>
              <a:t>northamptondiocese.org/courses</a:t>
            </a:r>
            <a:r>
              <a:rPr kumimoji="0" lang="en-GB" sz="800" i="0" u="none" strike="noStrike" kern="1200" cap="none" spc="0" normalizeH="0" baseline="0" noProof="0" dirty="0">
                <a:ln>
                  <a:noFill/>
                </a:ln>
                <a:effectLst/>
                <a:uLnTx/>
                <a:uFillTx/>
                <a:ea typeface="+mn-ea"/>
                <a:cs typeface="+mn-cs"/>
              </a:rPr>
              <a:t> </a:t>
            </a:r>
          </a:p>
        </p:txBody>
      </p:sp>
    </p:spTree>
    <p:extLst>
      <p:ext uri="{BB962C8B-B14F-4D97-AF65-F5344CB8AC3E}">
        <p14:creationId xmlns:p14="http://schemas.microsoft.com/office/powerpoint/2010/main" val="393486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5564-B8A9-B83C-3873-2B5BF49DE27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7CA7FAD-2D69-1D74-2406-694A9E37B75B}"/>
              </a:ext>
            </a:extLst>
          </p:cNvPr>
          <p:cNvSpPr txBox="1"/>
          <p:nvPr/>
        </p:nvSpPr>
        <p:spPr>
          <a:xfrm>
            <a:off x="355696" y="1394187"/>
            <a:ext cx="3060000" cy="6588000"/>
          </a:xfrm>
          <a:prstGeom prst="rect">
            <a:avLst/>
          </a:prstGeom>
          <a:noFill/>
          <a:ln w="19050">
            <a:solidFill>
              <a:srgbClr val="FF9900"/>
            </a:solidFill>
          </a:ln>
        </p:spPr>
        <p:txBody>
          <a:bodyPr wrap="square"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libri" panose="020F0502020204030204"/>
                <a:ea typeface="+mn-ea"/>
                <a:cs typeface="+mn-cs"/>
              </a:rPr>
              <a:t>Life In The Spirit Seminars 2025</a:t>
            </a:r>
            <a:endParaRPr kumimoji="0" lang="en-GB" sz="105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Join us for a series of six inspiring sessions starting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May 13th</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culminating in a special retreat on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June 7th</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Sessions will take place at Northampton Cathedral and various hub locations across the diocese.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https://northamptondiocese.org/life-in-the-spirit-seminars-2025/</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libri" panose="020F0502020204030204"/>
                <a:ea typeface="+mn-ea"/>
                <a:cs typeface="+mn-cs"/>
              </a:rPr>
              <a:t>Pilgrimage to Walsingham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The diocesan pilgrimage will take place on the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14</a:t>
            </a:r>
            <a:r>
              <a:rPr kumimoji="0" lang="en-GB" sz="800" b="1" i="0" u="none" strike="noStrike" kern="1200" cap="none" spc="0" normalizeH="0" baseline="30000" noProof="0" dirty="0">
                <a:ln>
                  <a:noFill/>
                </a:ln>
                <a:solidFill>
                  <a:srgbClr val="000000"/>
                </a:solidFill>
                <a:effectLst/>
                <a:uLnTx/>
                <a:uFillTx/>
                <a:latin typeface="Calibri" panose="020F0502020204030204"/>
                <a:ea typeface="+mn-ea"/>
                <a:cs typeface="+mn-cs"/>
              </a:rPr>
              <a:t>th</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 June 2025.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Please contact Deacon Michael Fleming at: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deaconmichael.fleming@northamptondiocese.org</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solidFill>
                <a:srgbClr val="000000"/>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solidFill>
                <a:srgbClr val="000000"/>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Adopt a Cardinal</a:t>
            </a:r>
            <a:endParaRPr kumimoji="0" lang="en-GB" sz="105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An online app is available to help the faithful pray for individual Cardinals during the Conclave period.</a:t>
            </a:r>
            <a:b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Pray for a Cardinal here:</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hlinkClick r:id="rId5" tooltip="https://www.google.com/url?q=https://praycardinal.com&amp;source=gmail-imap&amp;ust=1746632481000000&amp;usg=AOvVaw0Ld1hR6zbhV8swBNGrhhvb"/>
              </a:rPr>
              <a:t>https://praycardinal.com</a:t>
            </a: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Called to Love: Masculine &amp; Feminine, 9-11 May 2025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 weekend for single young adults and dating or engaged couples, exploring the nature of masculinity and femininity. The retreat will consider the contemporary challenges to being a man and a woman and the Church’s wisdom for this, drawing particular inspiration from St Pope John Paul II.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 and to book: </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https://christianheritagecentre.com/events/called-to-love/</a:t>
            </a:r>
            <a:endParaRPr lang="en-GB" sz="300" b="1"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National Day of Prayer for Survivors of Abuse</a:t>
            </a:r>
            <a:endParaRPr kumimoji="0" lang="en-GB" sz="105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20 May 2025</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 Theme: </a:t>
            </a:r>
            <a:r>
              <a:rPr kumimoji="0" lang="en-GB" sz="800" b="0" i="1" u="none" strike="noStrike" kern="1200" cap="none" spc="0" normalizeH="0" baseline="0" noProof="0" dirty="0">
                <a:ln>
                  <a:noFill/>
                </a:ln>
                <a:solidFill>
                  <a:srgbClr val="000000"/>
                </a:solidFill>
                <a:effectLst/>
                <a:uLnTx/>
                <a:uFillTx/>
                <a:latin typeface="Calibri" panose="020F0502020204030204"/>
                <a:ea typeface="+mn-ea"/>
                <a:cs typeface="+mn-cs"/>
              </a:rPr>
              <a:t>“The Empty Chair”</a:t>
            </a:r>
            <a:endPar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This day recognises the absence of those who cannot return to Church due to abuse. They may be survivors, family members, or others deeply affected. “The Empty Chair” represents their pain and presence.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Divine Mercy Talk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Fr. Chris Alar, MIC, Provincial Superior of the Marian Fathers of the Immaculate Conception at the National Shrine of Divine Mercy in Stockbridge, Massachusetts, will be visiting St. Joseph's Parish, Gerrards Cross on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Tuesday, 3rd June at 7:30 PM.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He will speak on "The Significance of the Divine Mercy Devotion." The talk will be followed by a book signing and light refreshments. All are welcome.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Unveiled Faces: Healing &amp; Transformation with the Saints, 27-29 June 2025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 weekend led by Fr Emmanuel Mansford (for all adult laity), CFR contemplating the healing and transformational work of grace in the ordinary and imperfect lives of the saints. In the light of their example, the retreat will offer an opportunity to reflect on and to seek healing for the wounds in our own lives.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 and to book: </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https://christianheritagecentre.com/events/unveiled-faces/</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lgn="ctr"/>
            <a:endParaRPr lang="en-GB" sz="800" dirty="0">
              <a:solidFill>
                <a:srgbClr val="000000"/>
              </a:solidFill>
            </a:endParaRPr>
          </a:p>
        </p:txBody>
      </p:sp>
      <p:sp>
        <p:nvSpPr>
          <p:cNvPr id="10" name="TextBox 9">
            <a:extLst>
              <a:ext uri="{FF2B5EF4-FFF2-40B4-BE49-F238E27FC236}">
                <a16:creationId xmlns:a16="http://schemas.microsoft.com/office/drawing/2014/main" id="{0CEFC096-1B46-DDBB-B0C1-B0DD9877C3A7}"/>
              </a:ext>
            </a:extLst>
          </p:cNvPr>
          <p:cNvSpPr txBox="1"/>
          <p:nvPr/>
        </p:nvSpPr>
        <p:spPr>
          <a:xfrm>
            <a:off x="896983" y="2780534"/>
            <a:ext cx="1977425" cy="276999"/>
          </a:xfrm>
          <a:prstGeom prst="rect">
            <a:avLst/>
          </a:prstGeom>
          <a:noFill/>
          <a:ln>
            <a:noFill/>
          </a:ln>
        </p:spPr>
        <p:txBody>
          <a:bodyPr wrap="square" rtlCol="0">
            <a:spAutoFit/>
          </a:bodyPr>
          <a:lstStyle/>
          <a:p>
            <a:pPr algn="ctr"/>
            <a:r>
              <a:rPr lang="en-GB" sz="1200" b="1" dirty="0">
                <a:solidFill>
                  <a:srgbClr val="FF9900"/>
                </a:solidFill>
              </a:rPr>
              <a:t>OTHER NOTICES</a:t>
            </a:r>
          </a:p>
        </p:txBody>
      </p:sp>
      <p:sp>
        <p:nvSpPr>
          <p:cNvPr id="11" name="TextBox 10">
            <a:extLst>
              <a:ext uri="{FF2B5EF4-FFF2-40B4-BE49-F238E27FC236}">
                <a16:creationId xmlns:a16="http://schemas.microsoft.com/office/drawing/2014/main" id="{8F1A8A8B-E828-8193-F483-81773FBA3BE7}"/>
              </a:ext>
            </a:extLst>
          </p:cNvPr>
          <p:cNvSpPr txBox="1"/>
          <p:nvPr/>
        </p:nvSpPr>
        <p:spPr>
          <a:xfrm>
            <a:off x="3467443" y="1394186"/>
            <a:ext cx="3060000" cy="6588000"/>
          </a:xfrm>
          <a:prstGeom prst="rect">
            <a:avLst/>
          </a:prstGeom>
          <a:noFill/>
          <a:ln w="19050">
            <a:solidFill>
              <a:srgbClr val="FF9900"/>
            </a:solidFill>
          </a:ln>
        </p:spPr>
        <p:txBody>
          <a:bodyPr wrap="square"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rPr>
              <a:t>SVP National Pilgrimage to Walsingham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A wonderful occasion to gather members from all across the Society, taking place on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Sunday 6th July 2025</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The day will include Mass, Anointing of the sick and Benediction. If you have any questions, get in contact: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hlinkClick r:id="rId8"/>
              </a:rPr>
              <a:t>bethant@svp.org.uk</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algn="ctr">
              <a:buNone/>
            </a:pPr>
            <a:endParaRPr lang="en-GB" sz="500" b="1" dirty="0">
              <a:solidFill>
                <a:srgbClr val="000000"/>
              </a:solidFill>
            </a:endParaRPr>
          </a:p>
          <a:p>
            <a:pPr algn="ctr">
              <a:buNone/>
            </a:pPr>
            <a:r>
              <a:rPr lang="en-GB" sz="1050" b="1" i="0" dirty="0">
                <a:solidFill>
                  <a:srgbClr val="000000"/>
                </a:solidFill>
                <a:effectLst/>
              </a:rPr>
              <a:t>NYMO – D-Summer Weekend</a:t>
            </a:r>
            <a:endParaRPr lang="en-GB" sz="1050" b="0" i="0" dirty="0">
              <a:solidFill>
                <a:srgbClr val="000000"/>
              </a:solidFill>
              <a:effectLst/>
            </a:endParaRPr>
          </a:p>
          <a:p>
            <a:pPr algn="ctr">
              <a:buNone/>
            </a:pPr>
            <a:r>
              <a:rPr lang="en-GB" sz="800" b="0" i="0" dirty="0">
                <a:solidFill>
                  <a:srgbClr val="000000"/>
                </a:solidFill>
                <a:effectLst/>
              </a:rPr>
              <a:t>Calling all young people of the Northampton Diocese! </a:t>
            </a:r>
          </a:p>
          <a:p>
            <a:pPr algn="ctr">
              <a:buNone/>
            </a:pPr>
            <a:r>
              <a:rPr lang="en-GB" sz="800" b="0" i="0" dirty="0">
                <a:solidFill>
                  <a:srgbClr val="000000"/>
                </a:solidFill>
                <a:effectLst/>
              </a:rPr>
              <a:t>We'll be gathering young people from across the diocese for a residential weekend of games, discussions, activities, socialising, and prayer. Come meet new people, reconnect with old friends, and share in a mountaintop moment.</a:t>
            </a:r>
          </a:p>
          <a:p>
            <a:pPr algn="ctr">
              <a:buNone/>
            </a:pPr>
            <a:r>
              <a:rPr lang="en-GB" sz="800" i="0" dirty="0">
                <a:solidFill>
                  <a:srgbClr val="000000"/>
                </a:solidFill>
                <a:effectLst/>
              </a:rPr>
              <a:t>When</a:t>
            </a:r>
            <a:r>
              <a:rPr lang="en-GB" sz="800" b="1" i="0" dirty="0">
                <a:solidFill>
                  <a:srgbClr val="000000"/>
                </a:solidFill>
                <a:effectLst/>
              </a:rPr>
              <a:t>:</a:t>
            </a:r>
            <a:r>
              <a:rPr lang="en-GB" sz="800" b="0" i="0" dirty="0">
                <a:solidFill>
                  <a:srgbClr val="000000"/>
                </a:solidFill>
                <a:effectLst/>
              </a:rPr>
              <a:t> </a:t>
            </a:r>
            <a:r>
              <a:rPr lang="en-GB" sz="800" b="1" i="0" dirty="0">
                <a:solidFill>
                  <a:srgbClr val="000000"/>
                </a:solidFill>
                <a:effectLst/>
              </a:rPr>
              <a:t>11–13 July 2025</a:t>
            </a:r>
            <a:br>
              <a:rPr lang="en-GB" sz="800" b="0" i="0" dirty="0">
                <a:solidFill>
                  <a:srgbClr val="000000"/>
                </a:solidFill>
                <a:effectLst/>
              </a:rPr>
            </a:br>
            <a:r>
              <a:rPr lang="en-GB" sz="800" i="0" dirty="0">
                <a:solidFill>
                  <a:srgbClr val="000000"/>
                </a:solidFill>
                <a:effectLst/>
              </a:rPr>
              <a:t>Where: </a:t>
            </a:r>
            <a:r>
              <a:rPr lang="en-GB" sz="800" b="1" i="0" dirty="0">
                <a:solidFill>
                  <a:srgbClr val="000000"/>
                </a:solidFill>
                <a:effectLst/>
              </a:rPr>
              <a:t>Sion Catholic Community, SENT, Brentwood, Essex </a:t>
            </a:r>
          </a:p>
          <a:p>
            <a:pPr algn="ctr">
              <a:buNone/>
            </a:pPr>
            <a:r>
              <a:rPr lang="en-GB" sz="800" b="1" i="0" dirty="0">
                <a:solidFill>
                  <a:srgbClr val="000000"/>
                </a:solidFill>
                <a:effectLst/>
              </a:rPr>
              <a:t>CM15 9BX (Transport provided)</a:t>
            </a:r>
            <a:br>
              <a:rPr lang="en-GB" sz="800" b="1" i="0" dirty="0">
                <a:solidFill>
                  <a:srgbClr val="000000"/>
                </a:solidFill>
                <a:effectLst/>
              </a:rPr>
            </a:br>
            <a:r>
              <a:rPr lang="en-GB" sz="800" i="0" dirty="0">
                <a:solidFill>
                  <a:srgbClr val="000000"/>
                </a:solidFill>
                <a:effectLst/>
              </a:rPr>
              <a:t>Who: </a:t>
            </a:r>
            <a:r>
              <a:rPr lang="en-GB" sz="800" b="1" i="0" dirty="0">
                <a:solidFill>
                  <a:srgbClr val="000000"/>
                </a:solidFill>
                <a:effectLst/>
              </a:rPr>
              <a:t>Ages 11–18</a:t>
            </a:r>
            <a:br>
              <a:rPr lang="en-GB" sz="800" b="0" i="0" dirty="0">
                <a:solidFill>
                  <a:srgbClr val="000000"/>
                </a:solidFill>
                <a:effectLst/>
              </a:rPr>
            </a:br>
            <a:r>
              <a:rPr lang="en-GB" sz="800" i="0" dirty="0">
                <a:solidFill>
                  <a:srgbClr val="000000"/>
                </a:solidFill>
                <a:effectLst/>
              </a:rPr>
              <a:t>Cost: </a:t>
            </a:r>
            <a:r>
              <a:rPr lang="en-GB" sz="800" b="0" i="0" dirty="0">
                <a:solidFill>
                  <a:srgbClr val="000000"/>
                </a:solidFill>
                <a:effectLst/>
              </a:rPr>
              <a:t>£90 (£80 without transport)</a:t>
            </a:r>
          </a:p>
          <a:p>
            <a:pPr algn="ctr"/>
            <a:r>
              <a:rPr lang="en-GB" sz="800" i="0" dirty="0">
                <a:solidFill>
                  <a:srgbClr val="000000"/>
                </a:solidFill>
                <a:effectLst/>
              </a:rPr>
              <a:t>More info: </a:t>
            </a:r>
            <a:r>
              <a:rPr lang="en-GB" sz="800" b="0" i="0" dirty="0">
                <a:solidFill>
                  <a:srgbClr val="96607D"/>
                </a:solidFill>
                <a:effectLst/>
                <a:hlinkClick r:id="rId9" tooltip="https://www.google.com/url?q=http://nymo.org/d-summer&amp;source=gmail-imap&amp;ust=1746632481000000&amp;usg=AOvVaw1e-ExNkQ9RCcz8_FEAYkWd"/>
              </a:rPr>
              <a:t>nymo.org/d-summer</a:t>
            </a:r>
            <a:endParaRPr lang="en-GB" sz="800" b="0" i="0" dirty="0">
              <a:solidFill>
                <a:srgbClr val="96607D"/>
              </a:solidFill>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rPr>
              <a:t>We Believe Festival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From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25th-28th July</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join us for four days of music, keynotes, conversation &amp; worship at </a:t>
            </a:r>
            <a:r>
              <a:rPr kumimoji="0" lang="en-GB" sz="800" b="1" i="0" u="none" strike="noStrike" kern="1200" cap="none" spc="0" normalizeH="0" baseline="0" noProof="0" dirty="0">
                <a:ln>
                  <a:noFill/>
                </a:ln>
                <a:solidFill>
                  <a:srgbClr val="000000"/>
                </a:solidFill>
                <a:effectLst/>
                <a:uLnTx/>
                <a:uFillTx/>
                <a:latin typeface="Calibri" panose="020F0502020204030204"/>
                <a:ea typeface="+mn-ea"/>
                <a:cs typeface="+mn-cs"/>
              </a:rPr>
              <a:t>St Mary’s College, Oscott, Birmingham.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Featuring Dr Gianna Emanuela Molla (daughter of St Gianna Molla), Fr Paul Murray, </a:t>
            </a:r>
            <a:r>
              <a:rPr kumimoji="0" lang="en-GB" sz="800" b="0" i="0" u="none" strike="noStrike" kern="1200" cap="none" spc="0" normalizeH="0" baseline="0" noProof="0" dirty="0" err="1">
                <a:ln>
                  <a:noFill/>
                </a:ln>
                <a:solidFill>
                  <a:srgbClr val="000000"/>
                </a:solidFill>
                <a:effectLst/>
                <a:uLnTx/>
                <a:uFillTx/>
                <a:latin typeface="Calibri" panose="020F0502020204030204"/>
                <a:ea typeface="+mn-ea"/>
                <a:cs typeface="+mn-cs"/>
              </a:rPr>
              <a:t>Msgr</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Michael Nazir-Ali, AnMari, Fr Toby Lees &amp; many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Early Bird Tickets available now at </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hlinkClick r:id="rId10"/>
              </a:rPr>
              <a:t>www.webelievefestival.com</a:t>
            </a: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00" i="0" u="none" strike="noStrike" kern="1200" cap="none" spc="0" normalizeH="0" baseline="0" noProof="0" dirty="0">
              <a:ln>
                <a:noFill/>
              </a:ln>
              <a:solidFill>
                <a:srgbClr val="000000"/>
              </a:solidFill>
              <a:effectLst/>
              <a:uLnTx/>
              <a:uFillTx/>
              <a:latin typeface="Calibri" panose="020F0502020204030204"/>
              <a:ea typeface="+mn-ea"/>
              <a:cs typeface="+mn-cs"/>
            </a:endParaRPr>
          </a:p>
          <a:p>
            <a:pPr algn="ctr">
              <a:buNone/>
            </a:pPr>
            <a:r>
              <a:rPr lang="en-GB" sz="1050" b="1" i="0" dirty="0">
                <a:solidFill>
                  <a:srgbClr val="000000"/>
                </a:solidFill>
                <a:effectLst/>
              </a:rPr>
              <a:t>Society of Saint Gregory – Annual Summer School 2025</a:t>
            </a:r>
            <a:endParaRPr lang="en-GB" sz="1050" b="0" i="0" dirty="0">
              <a:solidFill>
                <a:srgbClr val="000000"/>
              </a:solidFill>
              <a:effectLst/>
            </a:endParaRPr>
          </a:p>
          <a:p>
            <a:pPr algn="ctr">
              <a:buNone/>
            </a:pPr>
            <a:r>
              <a:rPr lang="en-GB" sz="800" b="1" i="0" dirty="0">
                <a:solidFill>
                  <a:srgbClr val="000000"/>
                </a:solidFill>
                <a:effectLst/>
              </a:rPr>
              <a:t>Liverpool Hope University</a:t>
            </a:r>
            <a:br>
              <a:rPr lang="en-GB" sz="800" b="0" i="0" dirty="0">
                <a:solidFill>
                  <a:srgbClr val="000000"/>
                </a:solidFill>
                <a:effectLst/>
              </a:rPr>
            </a:br>
            <a:r>
              <a:rPr lang="en-GB" sz="800" b="1" i="0" dirty="0">
                <a:solidFill>
                  <a:srgbClr val="000000"/>
                </a:solidFill>
                <a:effectLst/>
              </a:rPr>
              <a:t>30 July (from 2pm) – 2 August 2025 (lunchtime)</a:t>
            </a:r>
            <a:endParaRPr lang="en-GB" sz="800" b="0" i="0" dirty="0">
              <a:solidFill>
                <a:srgbClr val="000000"/>
              </a:solidFill>
              <a:effectLst/>
            </a:endParaRPr>
          </a:p>
          <a:p>
            <a:pPr algn="ctr">
              <a:buNone/>
            </a:pPr>
            <a:r>
              <a:rPr lang="en-GB" sz="800" b="0" i="0" dirty="0">
                <a:solidFill>
                  <a:srgbClr val="000000"/>
                </a:solidFill>
                <a:effectLst/>
              </a:rPr>
              <a:t>This year’s theme of </a:t>
            </a:r>
            <a:r>
              <a:rPr lang="en-GB" sz="800" b="0" i="1" dirty="0">
                <a:solidFill>
                  <a:srgbClr val="000000"/>
                </a:solidFill>
                <a:effectLst/>
              </a:rPr>
              <a:t>Hope</a:t>
            </a:r>
            <a:r>
              <a:rPr lang="en-GB" sz="800" b="0" i="0" dirty="0">
                <a:solidFill>
                  <a:srgbClr val="000000"/>
                </a:solidFill>
                <a:effectLst/>
              </a:rPr>
              <a:t> will shape the liturgies and music, inviting us to reflect and carry this message to our parish communities.</a:t>
            </a:r>
          </a:p>
          <a:p>
            <a:pPr algn="ctr">
              <a:buNone/>
            </a:pPr>
            <a:r>
              <a:rPr lang="en-GB" sz="800" b="1" i="0" dirty="0">
                <a:solidFill>
                  <a:srgbClr val="000000"/>
                </a:solidFill>
                <a:effectLst/>
              </a:rPr>
              <a:t>Keynote:</a:t>
            </a:r>
            <a:r>
              <a:rPr lang="en-GB" sz="800" b="0" i="0" dirty="0">
                <a:solidFill>
                  <a:srgbClr val="000000"/>
                </a:solidFill>
                <a:effectLst/>
              </a:rPr>
              <a:t> David Wells</a:t>
            </a:r>
            <a:br>
              <a:rPr lang="en-GB" sz="800" b="0" i="0" dirty="0">
                <a:solidFill>
                  <a:srgbClr val="000000"/>
                </a:solidFill>
                <a:effectLst/>
              </a:rPr>
            </a:br>
            <a:r>
              <a:rPr lang="en-GB" sz="800" b="1" i="0" dirty="0">
                <a:solidFill>
                  <a:srgbClr val="000000"/>
                </a:solidFill>
                <a:effectLst/>
              </a:rPr>
              <a:t>Director of Music:</a:t>
            </a:r>
            <a:r>
              <a:rPr lang="en-GB" sz="800" b="0" i="0" dirty="0">
                <a:solidFill>
                  <a:srgbClr val="000000"/>
                </a:solidFill>
                <a:effectLst/>
              </a:rPr>
              <a:t> Martin Barry</a:t>
            </a:r>
            <a:br>
              <a:rPr lang="en-GB" sz="800" b="0" i="0" dirty="0">
                <a:solidFill>
                  <a:srgbClr val="000000"/>
                </a:solidFill>
                <a:effectLst/>
              </a:rPr>
            </a:br>
            <a:r>
              <a:rPr lang="en-GB" sz="800" b="1" i="0" dirty="0">
                <a:solidFill>
                  <a:srgbClr val="000000"/>
                </a:solidFill>
                <a:effectLst/>
              </a:rPr>
              <a:t>Workshops:</a:t>
            </a:r>
            <a:r>
              <a:rPr lang="en-GB" sz="800" b="0" i="0" dirty="0">
                <a:solidFill>
                  <a:srgbClr val="000000"/>
                </a:solidFill>
                <a:effectLst/>
              </a:rPr>
              <a:t> Proclaiming the Word, Chant, Singing Psalms, Liturgy Directory, Volunteer Organist, and more.</a:t>
            </a:r>
          </a:p>
          <a:p>
            <a:pPr algn="ctr"/>
            <a:r>
              <a:rPr lang="en-GB" sz="800" b="0" i="0" dirty="0">
                <a:solidFill>
                  <a:srgbClr val="000000"/>
                </a:solidFill>
                <a:effectLst/>
              </a:rPr>
              <a:t>Residential, Non-Residential, and Day Delegates welcome.</a:t>
            </a:r>
            <a:br>
              <a:rPr lang="en-GB" sz="800" b="0" i="0" dirty="0">
                <a:solidFill>
                  <a:srgbClr val="000000"/>
                </a:solidFill>
                <a:effectLst/>
              </a:rPr>
            </a:br>
            <a:r>
              <a:rPr lang="en-GB" sz="800" b="1" i="0" dirty="0">
                <a:solidFill>
                  <a:srgbClr val="000000"/>
                </a:solidFill>
                <a:effectLst/>
              </a:rPr>
              <a:t>Bursary funding available.</a:t>
            </a:r>
            <a:br>
              <a:rPr lang="en-GB" sz="800" b="0" i="0" dirty="0">
                <a:solidFill>
                  <a:srgbClr val="000000"/>
                </a:solidFill>
                <a:effectLst/>
              </a:rPr>
            </a:br>
            <a:r>
              <a:rPr lang="en-GB" sz="800" b="1" i="0" dirty="0">
                <a:solidFill>
                  <a:srgbClr val="000000"/>
                </a:solidFill>
                <a:effectLst/>
              </a:rPr>
              <a:t>More info and booking:</a:t>
            </a:r>
            <a:r>
              <a:rPr lang="en-GB" sz="800" b="0" i="0" dirty="0">
                <a:solidFill>
                  <a:srgbClr val="000000"/>
                </a:solidFill>
                <a:effectLst/>
              </a:rPr>
              <a:t> </a:t>
            </a:r>
            <a:r>
              <a:rPr lang="en-GB" sz="800" b="0" i="0" dirty="0">
                <a:solidFill>
                  <a:srgbClr val="96607D"/>
                </a:solidFill>
                <a:effectLst/>
                <a:hlinkClick r:id="rId11" tooltip="https://www.google.com/url?q=https://www.ssg.org.uk/&amp;source=gmail-imap&amp;ust=1746632481000000&amp;usg=AOvVaw2Q5qIqafxZSh-VVDi7ND8U"/>
              </a:rPr>
              <a:t>Summer School | Society of St Gregory</a:t>
            </a:r>
            <a:r>
              <a:rPr lang="en-GB" sz="800" b="0" i="0" dirty="0">
                <a:solidFill>
                  <a:srgbClr val="000000"/>
                </a:solidFill>
                <a:effectLst/>
              </a:rPr>
              <a:t> or email </a:t>
            </a:r>
            <a:r>
              <a:rPr lang="en-GB" sz="800" b="0" i="0" dirty="0">
                <a:solidFill>
                  <a:srgbClr val="000000"/>
                </a:solidFill>
                <a:effectLst/>
                <a:hlinkClick r:id="rId12" tooltip="mailto:summerschool@ssg.org.uk"/>
              </a:rPr>
              <a:t>summerschool@ssg.org.uk</a:t>
            </a:r>
            <a:br>
              <a:rPr lang="en-GB" sz="800" b="0" i="0" dirty="0">
                <a:solidFill>
                  <a:srgbClr val="000000"/>
                </a:solidFill>
                <a:effectLst/>
              </a:rPr>
            </a:br>
            <a:r>
              <a:rPr lang="en-GB" sz="800" b="1" i="0" dirty="0">
                <a:solidFill>
                  <a:srgbClr val="000000"/>
                </a:solidFill>
                <a:effectLst/>
              </a:rPr>
              <a:t>Booking deadline: 1 June 2025</a:t>
            </a:r>
            <a:endParaRPr lang="en-GB" sz="800" b="0" i="0" dirty="0">
              <a:solidFill>
                <a:srgbClr val="000000"/>
              </a:solidFill>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libri" panose="020F0502020204030204"/>
                <a:ea typeface="Helvetica Neue" panose="02000503000000020004" pitchFamily="2" charset="0"/>
                <a:cs typeface="Helvetica" panose="020B0604020202020204" pitchFamily="34" charset="0"/>
              </a:rPr>
              <a:t>AQUINAS 101</a:t>
            </a:r>
            <a:endParaRPr kumimoji="0" lang="en-GB" sz="900" b="0" i="0" u="none" strike="noStrike" kern="1200" cap="none" spc="0" normalizeH="0" baseline="0" noProof="0" dirty="0">
              <a:ln>
                <a:noFill/>
              </a:ln>
              <a:effectLst/>
              <a:uLnTx/>
              <a:uFillTx/>
              <a:latin typeface="Calibri" panose="020F0502020204030204"/>
              <a:ea typeface="Helvetica Neue" panose="02000503000000020004" pitchFamily="2"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Get unlimited access to video lessons exploring faith and reason, happiness, man, God, the problem of evil, and much more. St Thomas Aquinas is one of the most valid theologians of the Church, whose teachings are ever new and very captivating to young minds of the 21</a:t>
            </a:r>
            <a:r>
              <a:rPr kumimoji="0" lang="en-GB" sz="800" b="0" i="0" u="none" strike="noStrike" kern="1200" cap="none" spc="0" normalizeH="0" baseline="3000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st</a:t>
            </a:r>
            <a:r>
              <a:rPr kumimoji="0" lang="en-GB" sz="800" b="0"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 Century.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hlinkClick r:id="rId13"/>
              </a:rPr>
              <a:t>www.aquinas101.thomisticinstitute.org</a:t>
            </a:r>
            <a:r>
              <a:rPr kumimoji="0" lang="en-GB" sz="800" b="1"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Calibri" panose="020F0502020204030204"/>
              <a:ea typeface="Helvetica Neue" panose="02000503000000020004" pitchFamily="2" charset="0"/>
              <a:cs typeface="Helvetica" panose="020B0604020202020204" pitchFamily="34" charset="0"/>
            </a:endParaRPr>
          </a:p>
          <a:p>
            <a:pPr algn="ctr"/>
            <a:endParaRPr lang="en-GB" sz="700" b="0" i="0" dirty="0">
              <a:solidFill>
                <a:srgbClr val="000000"/>
              </a:solidFill>
              <a:effectLst/>
            </a:endParaRPr>
          </a:p>
        </p:txBody>
      </p:sp>
    </p:spTree>
    <p:extLst>
      <p:ext uri="{BB962C8B-B14F-4D97-AF65-F5344CB8AC3E}">
        <p14:creationId xmlns:p14="http://schemas.microsoft.com/office/powerpoint/2010/main" val="749594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128572</TotalTime>
  <Words>4116</Words>
  <Application>Microsoft Office PowerPoint</Application>
  <PresentationFormat>A4 Paper (210x297 mm)</PresentationFormat>
  <Paragraphs>274</Paragraphs>
  <Slides>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Aptos</vt:lpstr>
      <vt:lpstr>Arial</vt:lpstr>
      <vt:lpstr>Avenir Next LT Pro</vt:lpstr>
      <vt:lpstr>Calibri</vt:lpstr>
      <vt:lpstr>Footlight MT Light</vt:lpstr>
      <vt:lpstr>Georgia</vt:lpstr>
      <vt:lpstr>Georgia Pro</vt:lpstr>
      <vt:lpstr>Helvetica Neue</vt:lpstr>
      <vt:lpstr>Lucida Calligraphy</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Horton</dc:creator>
  <cp:lastModifiedBy>Benedetto D'Autilia</cp:lastModifiedBy>
  <cp:revision>1956</cp:revision>
  <cp:lastPrinted>2025-05-10T08:11:24Z</cp:lastPrinted>
  <dcterms:created xsi:type="dcterms:W3CDTF">2021-06-21T08:26:38Z</dcterms:created>
  <dcterms:modified xsi:type="dcterms:W3CDTF">2025-05-10T08:14:29Z</dcterms:modified>
</cp:coreProperties>
</file>